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842" r:id="rId2"/>
    <p:sldMasterId id="2147483851" r:id="rId3"/>
    <p:sldMasterId id="2147483860" r:id="rId4"/>
    <p:sldMasterId id="2147483869" r:id="rId5"/>
    <p:sldMasterId id="2147483878" r:id="rId6"/>
    <p:sldMasterId id="2147483887" r:id="rId7"/>
    <p:sldMasterId id="2147483899" r:id="rId8"/>
    <p:sldMasterId id="2147483914" r:id="rId9"/>
  </p:sldMasterIdLst>
  <p:notesMasterIdLst>
    <p:notesMasterId r:id="rId40"/>
  </p:notesMasterIdLst>
  <p:handoutMasterIdLst>
    <p:handoutMasterId r:id="rId41"/>
  </p:handoutMasterIdLst>
  <p:sldIdLst>
    <p:sldId id="389" r:id="rId10"/>
    <p:sldId id="328" r:id="rId11"/>
    <p:sldId id="373" r:id="rId12"/>
    <p:sldId id="330" r:id="rId13"/>
    <p:sldId id="375" r:id="rId14"/>
    <p:sldId id="332" r:id="rId15"/>
    <p:sldId id="333" r:id="rId16"/>
    <p:sldId id="334" r:id="rId17"/>
    <p:sldId id="336" r:id="rId18"/>
    <p:sldId id="337" r:id="rId19"/>
    <p:sldId id="338" r:id="rId20"/>
    <p:sldId id="339" r:id="rId21"/>
    <p:sldId id="340" r:id="rId22"/>
    <p:sldId id="341" r:id="rId23"/>
    <p:sldId id="377" r:id="rId24"/>
    <p:sldId id="343" r:id="rId25"/>
    <p:sldId id="367" r:id="rId26"/>
    <p:sldId id="388" r:id="rId27"/>
    <p:sldId id="349" r:id="rId28"/>
    <p:sldId id="351" r:id="rId29"/>
    <p:sldId id="352" r:id="rId30"/>
    <p:sldId id="371" r:id="rId31"/>
    <p:sldId id="370" r:id="rId32"/>
    <p:sldId id="356" r:id="rId33"/>
    <p:sldId id="357" r:id="rId34"/>
    <p:sldId id="359" r:id="rId35"/>
    <p:sldId id="360" r:id="rId36"/>
    <p:sldId id="383" r:id="rId37"/>
    <p:sldId id="384" r:id="rId38"/>
    <p:sldId id="368" r:id="rId3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CE9FE"/>
    <a:srgbClr val="FF9900"/>
    <a:srgbClr val="009999"/>
    <a:srgbClr val="C0E399"/>
    <a:srgbClr val="616767"/>
    <a:srgbClr val="009AD3"/>
    <a:srgbClr val="00213A"/>
    <a:srgbClr val="004070"/>
    <a:srgbClr val="7C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6305" autoAdjust="0"/>
  </p:normalViewPr>
  <p:slideViewPr>
    <p:cSldViewPr snapToGrid="0">
      <p:cViewPr>
        <p:scale>
          <a:sx n="80" d="100"/>
          <a:sy n="80" d="100"/>
        </p:scale>
        <p:origin x="-1170" y="-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1"/>
              <c:layout>
                <c:manualLayout>
                  <c:x val="-1.088308058021388E-2"/>
                  <c:y val="-5.608304805232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47625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2020</c:v>
                </c:pt>
                <c:pt idx="2">
                  <c:v>2050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90</c:v>
                </c:pt>
                <c:pt idx="2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12008192"/>
        <c:axId val="112018176"/>
      </c:barChart>
      <c:catAx>
        <c:axId val="1120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18176"/>
        <c:crosses val="autoZero"/>
        <c:auto val="1"/>
        <c:lblAlgn val="ctr"/>
        <c:lblOffset val="100"/>
        <c:noMultiLvlLbl val="0"/>
      </c:catAx>
      <c:valAx>
        <c:axId val="11201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20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03789891735749E-2"/>
          <c:y val="0.17089435835560154"/>
          <c:w val="0.97539621862599635"/>
          <c:h val="0.686693676348064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733312"/>
        <c:axId val="122734848"/>
      </c:barChart>
      <c:catAx>
        <c:axId val="12273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2734848"/>
        <c:crosses val="autoZero"/>
        <c:auto val="1"/>
        <c:lblAlgn val="ctr"/>
        <c:lblOffset val="100"/>
        <c:noMultiLvlLbl val="0"/>
      </c:catAx>
      <c:valAx>
        <c:axId val="12273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273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7C350-DEB5-4A1E-AC5C-CBB7715AC4E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F393950-A947-4B7F-ACF8-E1B2C03101A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</a:rPr>
            <a:t>Т Е Х Н О Л О Г И </a:t>
          </a:r>
          <a:r>
            <a:rPr lang="ru-RU" sz="2000" dirty="0" err="1" smtClean="0">
              <a:solidFill>
                <a:srgbClr val="0070C0"/>
              </a:solidFill>
            </a:rPr>
            <a:t>И</a:t>
          </a:r>
          <a:r>
            <a:rPr lang="ru-RU" sz="2000" dirty="0" smtClean="0">
              <a:solidFill>
                <a:srgbClr val="0070C0"/>
              </a:solidFill>
            </a:rPr>
            <a:t>     атомно-водородной энергетики, включая потребление, хранение, распределение и атомное производство водорода. Разработка и коммерциализация </a:t>
          </a:r>
          <a:endParaRPr lang="ru-RU" sz="2000" dirty="0">
            <a:solidFill>
              <a:srgbClr val="0070C0"/>
            </a:solidFill>
          </a:endParaRPr>
        </a:p>
      </dgm:t>
    </dgm:pt>
    <dgm:pt modelId="{165C80B5-AC74-4FD4-8CAC-36B89CD2ED86}" type="parTrans" cxnId="{5EBBC0D8-EF00-48A5-B22D-E515C19804C3}">
      <dgm:prSet/>
      <dgm:spPr/>
      <dgm:t>
        <a:bodyPr/>
        <a:lstStyle/>
        <a:p>
          <a:endParaRPr lang="ru-RU" sz="2000"/>
        </a:p>
      </dgm:t>
    </dgm:pt>
    <dgm:pt modelId="{E89126AF-C76F-48CB-9B22-4DA9408718F7}" type="sibTrans" cxnId="{5EBBC0D8-EF00-48A5-B22D-E515C19804C3}">
      <dgm:prSet/>
      <dgm:spPr/>
      <dgm:t>
        <a:bodyPr/>
        <a:lstStyle/>
        <a:p>
          <a:endParaRPr lang="ru-RU" sz="2000"/>
        </a:p>
      </dgm:t>
    </dgm:pt>
    <dgm:pt modelId="{89EB922A-DC95-425F-A91D-46F2E0CB076E}">
      <dgm:prSet custT="1"/>
      <dgm:spPr/>
      <dgm:t>
        <a:bodyPr/>
        <a:lstStyle/>
        <a:p>
          <a:pPr algn="l"/>
          <a:r>
            <a:rPr lang="ru-RU" sz="2000" dirty="0" smtClean="0">
              <a:solidFill>
                <a:srgbClr val="0070C0"/>
              </a:solidFill>
            </a:rPr>
            <a:t>В О Д О Р О Д  - новый ключевой продукт </a:t>
          </a:r>
          <a:r>
            <a:rPr lang="ru-RU" sz="2000" dirty="0" err="1" smtClean="0">
              <a:solidFill>
                <a:srgbClr val="0070C0"/>
              </a:solidFill>
            </a:rPr>
            <a:t>Росатома</a:t>
          </a:r>
          <a:endParaRPr lang="ru-RU" sz="2000" dirty="0">
            <a:solidFill>
              <a:srgbClr val="0070C0"/>
            </a:solidFill>
          </a:endParaRPr>
        </a:p>
      </dgm:t>
    </dgm:pt>
    <dgm:pt modelId="{027BCE16-1CB0-4D80-AF10-1158AF20E4D1}" type="parTrans" cxnId="{A64F3727-32A6-4BAC-A015-CEE10F3DC1A0}">
      <dgm:prSet/>
      <dgm:spPr/>
      <dgm:t>
        <a:bodyPr/>
        <a:lstStyle/>
        <a:p>
          <a:endParaRPr lang="ru-RU" sz="2000"/>
        </a:p>
      </dgm:t>
    </dgm:pt>
    <dgm:pt modelId="{B7DE327B-8395-4DCD-A1FD-9A0C70F4A228}" type="sibTrans" cxnId="{A64F3727-32A6-4BAC-A015-CEE10F3DC1A0}">
      <dgm:prSet/>
      <dgm:spPr/>
      <dgm:t>
        <a:bodyPr/>
        <a:lstStyle/>
        <a:p>
          <a:endParaRPr lang="ru-RU" sz="2000"/>
        </a:p>
      </dgm:t>
    </dgm:pt>
    <dgm:pt modelId="{EE7F1BF6-01CC-41B7-96D2-9B4AD88CC2E7}" type="pres">
      <dgm:prSet presAssocID="{6B07C350-DEB5-4A1E-AC5C-CBB7715AC4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04228-1BBF-4F2C-A83C-9FE37B00C78D}" type="pres">
      <dgm:prSet presAssocID="{EF393950-A947-4B7F-ACF8-E1B2C03101AB}" presName="parentText" presStyleLbl="node1" presStyleIdx="0" presStyleCnt="2" custLinFactNeighborX="823" custLinFactNeighborY="42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B9DA1-3812-48BB-8EAE-63664377BB2E}" type="pres">
      <dgm:prSet presAssocID="{E89126AF-C76F-48CB-9B22-4DA9408718F7}" presName="spacer" presStyleCnt="0"/>
      <dgm:spPr/>
    </dgm:pt>
    <dgm:pt modelId="{BE499588-46DF-49D4-BDCF-690EC3DEFCBC}" type="pres">
      <dgm:prSet presAssocID="{89EB922A-DC95-425F-A91D-46F2E0CB076E}" presName="parentText" presStyleLbl="node1" presStyleIdx="1" presStyleCnt="2" custLinFactNeighborX="0" custLinFactNeighborY="16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2B6C1-7A30-4C3A-A49C-7A8004C2D151}" type="presOf" srcId="{6B07C350-DEB5-4A1E-AC5C-CBB7715AC4E3}" destId="{EE7F1BF6-01CC-41B7-96D2-9B4AD88CC2E7}" srcOrd="0" destOrd="0" presId="urn:microsoft.com/office/officeart/2005/8/layout/vList2"/>
    <dgm:cxn modelId="{A64F3727-32A6-4BAC-A015-CEE10F3DC1A0}" srcId="{6B07C350-DEB5-4A1E-AC5C-CBB7715AC4E3}" destId="{89EB922A-DC95-425F-A91D-46F2E0CB076E}" srcOrd="1" destOrd="0" parTransId="{027BCE16-1CB0-4D80-AF10-1158AF20E4D1}" sibTransId="{B7DE327B-8395-4DCD-A1FD-9A0C70F4A228}"/>
    <dgm:cxn modelId="{5EBBC0D8-EF00-48A5-B22D-E515C19804C3}" srcId="{6B07C350-DEB5-4A1E-AC5C-CBB7715AC4E3}" destId="{EF393950-A947-4B7F-ACF8-E1B2C03101AB}" srcOrd="0" destOrd="0" parTransId="{165C80B5-AC74-4FD4-8CAC-36B89CD2ED86}" sibTransId="{E89126AF-C76F-48CB-9B22-4DA9408718F7}"/>
    <dgm:cxn modelId="{03D4F027-150D-49EA-9E38-FEF0B46750CE}" type="presOf" srcId="{EF393950-A947-4B7F-ACF8-E1B2C03101AB}" destId="{90C04228-1BBF-4F2C-A83C-9FE37B00C78D}" srcOrd="0" destOrd="0" presId="urn:microsoft.com/office/officeart/2005/8/layout/vList2"/>
    <dgm:cxn modelId="{A4242983-19FF-4276-B21B-F83FD9A9278F}" type="presOf" srcId="{89EB922A-DC95-425F-A91D-46F2E0CB076E}" destId="{BE499588-46DF-49D4-BDCF-690EC3DEFCBC}" srcOrd="0" destOrd="0" presId="urn:microsoft.com/office/officeart/2005/8/layout/vList2"/>
    <dgm:cxn modelId="{FEC13E80-1720-44D5-859F-802F922C2667}" type="presParOf" srcId="{EE7F1BF6-01CC-41B7-96D2-9B4AD88CC2E7}" destId="{90C04228-1BBF-4F2C-A83C-9FE37B00C78D}" srcOrd="0" destOrd="0" presId="urn:microsoft.com/office/officeart/2005/8/layout/vList2"/>
    <dgm:cxn modelId="{6451DD08-50E9-4A6B-B7C0-BC80055FDC1F}" type="presParOf" srcId="{EE7F1BF6-01CC-41B7-96D2-9B4AD88CC2E7}" destId="{4CBB9DA1-3812-48BB-8EAE-63664377BB2E}" srcOrd="1" destOrd="0" presId="urn:microsoft.com/office/officeart/2005/8/layout/vList2"/>
    <dgm:cxn modelId="{10DB64D9-EE8A-49A1-B9D2-B7DFA2C437D1}" type="presParOf" srcId="{EE7F1BF6-01CC-41B7-96D2-9B4AD88CC2E7}" destId="{BE499588-46DF-49D4-BDCF-690EC3DEFC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14DF8-F0E2-456D-9E72-8AE6F60F8EE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CC85E53-BA18-4023-AB6F-FD34A795B898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Водород – новый ключевой продукт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Росатома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61284-A0FD-4181-A836-81DF506C2427}" type="parTrans" cxnId="{6723D810-9BDB-446F-AD84-A6A2F12BDCF6}">
      <dgm:prSet/>
      <dgm:spPr/>
      <dgm:t>
        <a:bodyPr/>
        <a:lstStyle/>
        <a:p>
          <a:endParaRPr lang="ru-RU" sz="1800"/>
        </a:p>
      </dgm:t>
    </dgm:pt>
    <dgm:pt modelId="{9978852B-5555-4893-BC98-AD24736FE44B}" type="sibTrans" cxnId="{6723D810-9BDB-446F-AD84-A6A2F12BDCF6}">
      <dgm:prSet/>
      <dgm:spPr/>
      <dgm:t>
        <a:bodyPr/>
        <a:lstStyle/>
        <a:p>
          <a:endParaRPr lang="ru-RU" sz="1800"/>
        </a:p>
      </dgm:t>
    </dgm:pt>
    <dgm:pt modelId="{07F0D39E-39CA-40EE-B3F8-82C34E2C8775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dirty="0" smtClean="0">
              <a:solidFill>
                <a:srgbClr val="0070C0"/>
              </a:solidFill>
            </a:rPr>
            <a:t>Россия может и должна взять на себя инициативу крупномасштабного экологически чистого промышленного производства водорода и поставок на  рынок этого высокотехнологичного продукта с высокой добавочной стоимостью; </a:t>
          </a:r>
          <a:endParaRPr lang="ru-RU" sz="1800" dirty="0">
            <a:solidFill>
              <a:srgbClr val="0070C0"/>
            </a:solidFill>
          </a:endParaRPr>
        </a:p>
      </dgm:t>
    </dgm:pt>
    <dgm:pt modelId="{C7C2B13B-B549-4F67-8668-422654F16D6C}" type="parTrans" cxnId="{F5160F87-9459-44DD-A846-CD851E5A53DB}">
      <dgm:prSet/>
      <dgm:spPr/>
      <dgm:t>
        <a:bodyPr/>
        <a:lstStyle/>
        <a:p>
          <a:endParaRPr lang="ru-RU" sz="1800"/>
        </a:p>
      </dgm:t>
    </dgm:pt>
    <dgm:pt modelId="{5F856D07-4B73-4C37-AB0A-21C41BBE868F}" type="sibTrans" cxnId="{F5160F87-9459-44DD-A846-CD851E5A53DB}">
      <dgm:prSet/>
      <dgm:spPr/>
      <dgm:t>
        <a:bodyPr/>
        <a:lstStyle/>
        <a:p>
          <a:endParaRPr lang="ru-RU" sz="1800"/>
        </a:p>
      </dgm:t>
    </dgm:pt>
    <dgm:pt modelId="{82A4F239-0A54-4A94-8D77-76E0D2E263B9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Водородная энергетика - актуализация  потребления  водорода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3803B-B75E-4FF8-A736-C264D2336A31}" type="parTrans" cxnId="{3B1A1024-57C4-4774-86E3-DA8F2315A9C2}">
      <dgm:prSet/>
      <dgm:spPr/>
      <dgm:t>
        <a:bodyPr/>
        <a:lstStyle/>
        <a:p>
          <a:endParaRPr lang="ru-RU" sz="1800"/>
        </a:p>
      </dgm:t>
    </dgm:pt>
    <dgm:pt modelId="{797856C8-D0AF-44C3-BED4-B70CEA9179BA}" type="sibTrans" cxnId="{3B1A1024-57C4-4774-86E3-DA8F2315A9C2}">
      <dgm:prSet/>
      <dgm:spPr/>
      <dgm:t>
        <a:bodyPr/>
        <a:lstStyle/>
        <a:p>
          <a:endParaRPr lang="ru-RU" sz="1800"/>
        </a:p>
      </dgm:t>
    </dgm:pt>
    <dgm:pt modelId="{639256C1-054E-46D0-90DA-6FC83ABB40F5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dirty="0" smtClean="0">
              <a:solidFill>
                <a:srgbClr val="0070C0"/>
              </a:solidFill>
            </a:rPr>
            <a:t>Топливные элементы и их использование в энергетике, коммунальном секторе  и на транспорте; </a:t>
          </a:r>
          <a:endParaRPr lang="ru-RU" sz="1800" dirty="0">
            <a:solidFill>
              <a:srgbClr val="0070C0"/>
            </a:solidFill>
          </a:endParaRPr>
        </a:p>
      </dgm:t>
    </dgm:pt>
    <dgm:pt modelId="{E5E0514F-72CA-40F2-93E6-4101FF84C643}" type="parTrans" cxnId="{207A2FCC-A4EF-47F9-8847-D228938CC72C}">
      <dgm:prSet/>
      <dgm:spPr/>
      <dgm:t>
        <a:bodyPr/>
        <a:lstStyle/>
        <a:p>
          <a:endParaRPr lang="ru-RU" sz="1800"/>
        </a:p>
      </dgm:t>
    </dgm:pt>
    <dgm:pt modelId="{2B1714D3-9CB7-4A9F-88D6-B246D4F8F752}" type="sibTrans" cxnId="{207A2FCC-A4EF-47F9-8847-D228938CC72C}">
      <dgm:prSet/>
      <dgm:spPr/>
      <dgm:t>
        <a:bodyPr/>
        <a:lstStyle/>
        <a:p>
          <a:endParaRPr lang="ru-RU" sz="1800"/>
        </a:p>
      </dgm:t>
    </dgm:pt>
    <dgm:pt modelId="{A4B90ABB-C3AE-4CB5-9015-FB3BEB69BA3B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dirty="0" smtClean="0">
              <a:solidFill>
                <a:srgbClr val="0070C0"/>
              </a:solidFill>
            </a:rPr>
            <a:t>Электролиз и накопители водорода;</a:t>
          </a:r>
          <a:endParaRPr lang="ru-RU" sz="1800" dirty="0">
            <a:solidFill>
              <a:srgbClr val="0070C0"/>
            </a:solidFill>
          </a:endParaRPr>
        </a:p>
      </dgm:t>
    </dgm:pt>
    <dgm:pt modelId="{7CCC6336-773B-4C95-8275-BFFDD4EE779A}" type="parTrans" cxnId="{960B00A5-83F9-445E-A644-1A33E2FC2BE3}">
      <dgm:prSet/>
      <dgm:spPr/>
      <dgm:t>
        <a:bodyPr/>
        <a:lstStyle/>
        <a:p>
          <a:endParaRPr lang="ru-RU" sz="1800"/>
        </a:p>
      </dgm:t>
    </dgm:pt>
    <dgm:pt modelId="{21912777-C364-42E8-BE12-9ED42ADC2468}" type="sibTrans" cxnId="{960B00A5-83F9-445E-A644-1A33E2FC2BE3}">
      <dgm:prSet/>
      <dgm:spPr/>
      <dgm:t>
        <a:bodyPr/>
        <a:lstStyle/>
        <a:p>
          <a:endParaRPr lang="ru-RU" sz="1800"/>
        </a:p>
      </dgm:t>
    </dgm:pt>
    <dgm:pt modelId="{3A72092F-A07D-43D4-8041-B8BCA8A089E1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dirty="0" smtClean="0">
              <a:solidFill>
                <a:srgbClr val="0070C0"/>
              </a:solidFill>
            </a:rPr>
            <a:t>Безопасность технологий водородной энергетики</a:t>
          </a:r>
          <a:endParaRPr lang="ru-RU" sz="1800" dirty="0">
            <a:solidFill>
              <a:srgbClr val="0070C0"/>
            </a:solidFill>
          </a:endParaRPr>
        </a:p>
      </dgm:t>
    </dgm:pt>
    <dgm:pt modelId="{55610D6C-7F27-4C44-B154-0FF9179BB6E7}" type="parTrans" cxnId="{15B0A859-FB72-47B2-B62C-5552D9865FA2}">
      <dgm:prSet/>
      <dgm:spPr/>
      <dgm:t>
        <a:bodyPr/>
        <a:lstStyle/>
        <a:p>
          <a:endParaRPr lang="ru-RU" sz="1800"/>
        </a:p>
      </dgm:t>
    </dgm:pt>
    <dgm:pt modelId="{E9D307CE-6D9A-4A13-A22D-96715FB30CC4}" type="sibTrans" cxnId="{15B0A859-FB72-47B2-B62C-5552D9865FA2}">
      <dgm:prSet/>
      <dgm:spPr/>
      <dgm:t>
        <a:bodyPr/>
        <a:lstStyle/>
        <a:p>
          <a:endParaRPr lang="ru-RU" sz="1800"/>
        </a:p>
      </dgm:t>
    </dgm:pt>
    <dgm:pt modelId="{26D3E98F-A362-4DBC-9954-E539924FAD3D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dirty="0" smtClean="0">
              <a:solidFill>
                <a:srgbClr val="0070C0"/>
              </a:solidFill>
            </a:rPr>
            <a:t>Атомное производство водорода способствует декарбонизации, кратно увеличит долю АЭ в энергетике, решает  проблему углеродных  ресурсов</a:t>
          </a:r>
          <a:endParaRPr lang="ru-RU" sz="1800" dirty="0">
            <a:solidFill>
              <a:srgbClr val="0070C0"/>
            </a:solidFill>
          </a:endParaRPr>
        </a:p>
      </dgm:t>
    </dgm:pt>
    <dgm:pt modelId="{771EDD0D-4554-4BA5-B88C-FEB3BD1C5B1F}" type="parTrans" cxnId="{F93BB8A4-3A61-4E10-A4DD-A20928DBE9D2}">
      <dgm:prSet/>
      <dgm:spPr/>
      <dgm:t>
        <a:bodyPr/>
        <a:lstStyle/>
        <a:p>
          <a:endParaRPr lang="ru-RU"/>
        </a:p>
      </dgm:t>
    </dgm:pt>
    <dgm:pt modelId="{D3A73CD1-981D-4A5E-8702-1DB43658B7BE}" type="sibTrans" cxnId="{F93BB8A4-3A61-4E10-A4DD-A20928DBE9D2}">
      <dgm:prSet/>
      <dgm:spPr/>
      <dgm:t>
        <a:bodyPr/>
        <a:lstStyle/>
        <a:p>
          <a:endParaRPr lang="ru-RU"/>
        </a:p>
      </dgm:t>
    </dgm:pt>
    <dgm:pt modelId="{553A92B3-A050-473A-B21A-507CA927ED27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1800" dirty="0" smtClean="0">
              <a:solidFill>
                <a:srgbClr val="0070C0"/>
              </a:solidFill>
            </a:rPr>
            <a:t>Для реализации  этого высокотехнологичного направления Россия  имеет  сырьевые ресурсы (вода, природный газ, углероды, ядерное топливо) и уникальную базу знаний, накопленных в процессе исследований и разработок атомно-водородной энергетики </a:t>
          </a:r>
          <a:endParaRPr lang="ru-RU" sz="1800" dirty="0">
            <a:solidFill>
              <a:srgbClr val="0070C0"/>
            </a:solidFill>
          </a:endParaRPr>
        </a:p>
      </dgm:t>
    </dgm:pt>
    <dgm:pt modelId="{D4452751-681B-42F0-AF6B-8D79FB2011BC}" type="parTrans" cxnId="{3DAC29A7-1880-4DB1-9A05-4B0098C29F19}">
      <dgm:prSet/>
      <dgm:spPr/>
      <dgm:t>
        <a:bodyPr/>
        <a:lstStyle/>
        <a:p>
          <a:endParaRPr lang="ru-RU"/>
        </a:p>
      </dgm:t>
    </dgm:pt>
    <dgm:pt modelId="{FEC77867-9029-4BD7-9E25-D534D1AAF6E4}" type="sibTrans" cxnId="{3DAC29A7-1880-4DB1-9A05-4B0098C29F19}">
      <dgm:prSet/>
      <dgm:spPr/>
      <dgm:t>
        <a:bodyPr/>
        <a:lstStyle/>
        <a:p>
          <a:endParaRPr lang="ru-RU"/>
        </a:p>
      </dgm:t>
    </dgm:pt>
    <dgm:pt modelId="{EC2C3FB4-85B3-4177-A9AC-6333EDCA3103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Российская база знаний по водородной энергетике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C0EB6-A8F6-4AC6-9542-F8EBC7E51C79}" type="parTrans" cxnId="{BA847FCD-EA9F-464B-9696-00C440B85250}">
      <dgm:prSet/>
      <dgm:spPr/>
      <dgm:t>
        <a:bodyPr/>
        <a:lstStyle/>
        <a:p>
          <a:endParaRPr lang="ru-RU"/>
        </a:p>
      </dgm:t>
    </dgm:pt>
    <dgm:pt modelId="{39CE847D-2FF9-491F-98F2-324C190BD6F8}" type="sibTrans" cxnId="{BA847FCD-EA9F-464B-9696-00C440B85250}">
      <dgm:prSet/>
      <dgm:spPr/>
      <dgm:t>
        <a:bodyPr/>
        <a:lstStyle/>
        <a:p>
          <a:endParaRPr lang="ru-RU"/>
        </a:p>
      </dgm:t>
    </dgm:pt>
    <dgm:pt modelId="{9268563D-E1CE-41EB-A0A0-ACAD8A612625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ru-RU" sz="1800" dirty="0"/>
        </a:p>
      </dgm:t>
    </dgm:pt>
    <dgm:pt modelId="{8E5C1D21-8E32-468F-8450-6965DE30B5A2}" type="parTrans" cxnId="{31BC7484-A043-44B7-9EC1-E4042B45EA8A}">
      <dgm:prSet/>
      <dgm:spPr/>
      <dgm:t>
        <a:bodyPr/>
        <a:lstStyle/>
        <a:p>
          <a:endParaRPr lang="ru-RU"/>
        </a:p>
      </dgm:t>
    </dgm:pt>
    <dgm:pt modelId="{91FA41E2-1AE0-4BD2-85A9-DD7265DF7E61}" type="sibTrans" cxnId="{31BC7484-A043-44B7-9EC1-E4042B45EA8A}">
      <dgm:prSet/>
      <dgm:spPr/>
      <dgm:t>
        <a:bodyPr/>
        <a:lstStyle/>
        <a:p>
          <a:endParaRPr lang="ru-RU"/>
        </a:p>
      </dgm:t>
    </dgm:pt>
    <dgm:pt modelId="{9A6FCEDE-FF12-4D19-81CF-06EC70CCA08C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ru-RU" sz="1800" dirty="0"/>
        </a:p>
      </dgm:t>
    </dgm:pt>
    <dgm:pt modelId="{18EFEC99-7FE2-49C3-8AF5-D16F677CF38F}" type="parTrans" cxnId="{EA539D46-E8E0-419C-A9B7-9582014FB665}">
      <dgm:prSet/>
      <dgm:spPr/>
      <dgm:t>
        <a:bodyPr/>
        <a:lstStyle/>
        <a:p>
          <a:endParaRPr lang="ru-RU"/>
        </a:p>
      </dgm:t>
    </dgm:pt>
    <dgm:pt modelId="{3A46FECE-7EFE-4FE7-860A-1E8F86C78BB5}" type="sibTrans" cxnId="{EA539D46-E8E0-419C-A9B7-9582014FB665}">
      <dgm:prSet/>
      <dgm:spPr/>
      <dgm:t>
        <a:bodyPr/>
        <a:lstStyle/>
        <a:p>
          <a:endParaRPr lang="ru-RU"/>
        </a:p>
      </dgm:t>
    </dgm:pt>
    <dgm:pt modelId="{BA23E2DF-2251-48AC-AE92-B84ECE604FAE}" type="pres">
      <dgm:prSet presAssocID="{3AA14DF8-F0E2-456D-9E72-8AE6F60F8E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B353C-F97D-4E4E-9A88-1135A2BF9BF3}" type="pres">
      <dgm:prSet presAssocID="{BCC85E53-BA18-4023-AB6F-FD34A795B898}" presName="parentText" presStyleLbl="node1" presStyleIdx="0" presStyleCnt="3" custScaleY="58944" custLinFactNeighborX="-361" custLinFactNeighborY="-24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9A8F7-3337-48C1-AD8C-13E8B5440F5A}" type="pres">
      <dgm:prSet presAssocID="{BCC85E53-BA18-4023-AB6F-FD34A795B898}" presName="childText" presStyleLbl="revTx" presStyleIdx="0" presStyleCnt="2" custScaleY="149046" custLinFactNeighborX="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BDDD-7B60-47B6-930D-314B3B53292C}" type="pres">
      <dgm:prSet presAssocID="{82A4F239-0A54-4A94-8D77-76E0D2E263B9}" presName="parentText" presStyleLbl="node1" presStyleIdx="1" presStyleCnt="3" custScaleY="58604" custLinFactNeighborY="235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080E0-9326-44E5-A3C9-317A268EBFF8}" type="pres">
      <dgm:prSet presAssocID="{82A4F239-0A54-4A94-8D77-76E0D2E263B9}" presName="childText" presStyleLbl="revTx" presStyleIdx="1" presStyleCnt="2" custScaleX="98102" custScaleY="188866" custLinFactNeighborX="-1607" custLinFactNeighborY="53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0F027-3644-4773-A774-6C0A84DB5601}" type="pres">
      <dgm:prSet presAssocID="{EC2C3FB4-85B3-4177-A9AC-6333EDCA3103}" presName="parentText" presStyleLbl="node1" presStyleIdx="2" presStyleCnt="3" custScaleY="58604" custLinFactNeighborY="-84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C7484-A043-44B7-9EC1-E4042B45EA8A}" srcId="{82A4F239-0A54-4A94-8D77-76E0D2E263B9}" destId="{9268563D-E1CE-41EB-A0A0-ACAD8A612625}" srcOrd="4" destOrd="0" parTransId="{8E5C1D21-8E32-468F-8450-6965DE30B5A2}" sibTransId="{91FA41E2-1AE0-4BD2-85A9-DD7265DF7E61}"/>
    <dgm:cxn modelId="{B4DE1F3A-6FB9-4B79-BDFF-EE6D60C33202}" type="presOf" srcId="{07F0D39E-39CA-40EE-B3F8-82C34E2C8775}" destId="{3CD9A8F7-3337-48C1-AD8C-13E8B5440F5A}" srcOrd="0" destOrd="0" presId="urn:microsoft.com/office/officeart/2005/8/layout/vList2"/>
    <dgm:cxn modelId="{1F1BE3AF-06D4-4E3E-AEB8-9553CE9A6C4A}" type="presOf" srcId="{553A92B3-A050-473A-B21A-507CA927ED27}" destId="{28C080E0-9326-44E5-A3C9-317A268EBFF8}" srcOrd="0" destOrd="5" presId="urn:microsoft.com/office/officeart/2005/8/layout/vList2"/>
    <dgm:cxn modelId="{0BEB016F-4B20-4C2C-8F15-5443405A8949}" type="presOf" srcId="{9A6FCEDE-FF12-4D19-81CF-06EC70CCA08C}" destId="{28C080E0-9326-44E5-A3C9-317A268EBFF8}" srcOrd="0" destOrd="3" presId="urn:microsoft.com/office/officeart/2005/8/layout/vList2"/>
    <dgm:cxn modelId="{F93BB8A4-3A61-4E10-A4DD-A20928DBE9D2}" srcId="{BCC85E53-BA18-4023-AB6F-FD34A795B898}" destId="{26D3E98F-A362-4DBC-9954-E539924FAD3D}" srcOrd="1" destOrd="0" parTransId="{771EDD0D-4554-4BA5-B88C-FEB3BD1C5B1F}" sibTransId="{D3A73CD1-981D-4A5E-8702-1DB43658B7BE}"/>
    <dgm:cxn modelId="{6723D810-9BDB-446F-AD84-A6A2F12BDCF6}" srcId="{3AA14DF8-F0E2-456D-9E72-8AE6F60F8EE7}" destId="{BCC85E53-BA18-4023-AB6F-FD34A795B898}" srcOrd="0" destOrd="0" parTransId="{9F661284-A0FD-4181-A836-81DF506C2427}" sibTransId="{9978852B-5555-4893-BC98-AD24736FE44B}"/>
    <dgm:cxn modelId="{D655EEBE-BC6C-4650-8000-0BE07F02517D}" type="presOf" srcId="{9268563D-E1CE-41EB-A0A0-ACAD8A612625}" destId="{28C080E0-9326-44E5-A3C9-317A268EBFF8}" srcOrd="0" destOrd="4" presId="urn:microsoft.com/office/officeart/2005/8/layout/vList2"/>
    <dgm:cxn modelId="{EA539D46-E8E0-419C-A9B7-9582014FB665}" srcId="{82A4F239-0A54-4A94-8D77-76E0D2E263B9}" destId="{9A6FCEDE-FF12-4D19-81CF-06EC70CCA08C}" srcOrd="3" destOrd="0" parTransId="{18EFEC99-7FE2-49C3-8AF5-D16F677CF38F}" sibTransId="{3A46FECE-7EFE-4FE7-860A-1E8F86C78BB5}"/>
    <dgm:cxn modelId="{BA847FCD-EA9F-464B-9696-00C440B85250}" srcId="{3AA14DF8-F0E2-456D-9E72-8AE6F60F8EE7}" destId="{EC2C3FB4-85B3-4177-A9AC-6333EDCA3103}" srcOrd="2" destOrd="0" parTransId="{79AC0EB6-A8F6-4AC6-9542-F8EBC7E51C79}" sibTransId="{39CE847D-2FF9-491F-98F2-324C190BD6F8}"/>
    <dgm:cxn modelId="{3B1A1024-57C4-4774-86E3-DA8F2315A9C2}" srcId="{3AA14DF8-F0E2-456D-9E72-8AE6F60F8EE7}" destId="{82A4F239-0A54-4A94-8D77-76E0D2E263B9}" srcOrd="1" destOrd="0" parTransId="{C1B3803B-B75E-4FF8-A736-C264D2336A31}" sibTransId="{797856C8-D0AF-44C3-BED4-B70CEA9179BA}"/>
    <dgm:cxn modelId="{3DAC29A7-1880-4DB1-9A05-4B0098C29F19}" srcId="{82A4F239-0A54-4A94-8D77-76E0D2E263B9}" destId="{553A92B3-A050-473A-B21A-507CA927ED27}" srcOrd="5" destOrd="0" parTransId="{D4452751-681B-42F0-AF6B-8D79FB2011BC}" sibTransId="{FEC77867-9029-4BD7-9E25-D534D1AAF6E4}"/>
    <dgm:cxn modelId="{65632C8D-2AA7-4A2E-8F76-056BB47ABEDC}" type="presOf" srcId="{A4B90ABB-C3AE-4CB5-9015-FB3BEB69BA3B}" destId="{28C080E0-9326-44E5-A3C9-317A268EBFF8}" srcOrd="0" destOrd="1" presId="urn:microsoft.com/office/officeart/2005/8/layout/vList2"/>
    <dgm:cxn modelId="{5320428A-AEBF-4B3B-AFEB-A50237E19C48}" type="presOf" srcId="{3AA14DF8-F0E2-456D-9E72-8AE6F60F8EE7}" destId="{BA23E2DF-2251-48AC-AE92-B84ECE604FAE}" srcOrd="0" destOrd="0" presId="urn:microsoft.com/office/officeart/2005/8/layout/vList2"/>
    <dgm:cxn modelId="{A8B30C50-D45A-4684-8545-C28EDC0A88E2}" type="presOf" srcId="{26D3E98F-A362-4DBC-9954-E539924FAD3D}" destId="{3CD9A8F7-3337-48C1-AD8C-13E8B5440F5A}" srcOrd="0" destOrd="1" presId="urn:microsoft.com/office/officeart/2005/8/layout/vList2"/>
    <dgm:cxn modelId="{75EEB7A6-0106-4B7B-9A39-710D209E0DB5}" type="presOf" srcId="{EC2C3FB4-85B3-4177-A9AC-6333EDCA3103}" destId="{3050F027-3644-4773-A774-6C0A84DB5601}" srcOrd="0" destOrd="0" presId="urn:microsoft.com/office/officeart/2005/8/layout/vList2"/>
    <dgm:cxn modelId="{15B0A859-FB72-47B2-B62C-5552D9865FA2}" srcId="{82A4F239-0A54-4A94-8D77-76E0D2E263B9}" destId="{3A72092F-A07D-43D4-8041-B8BCA8A089E1}" srcOrd="2" destOrd="0" parTransId="{55610D6C-7F27-4C44-B154-0FF9179BB6E7}" sibTransId="{E9D307CE-6D9A-4A13-A22D-96715FB30CC4}"/>
    <dgm:cxn modelId="{0B99C1C4-645E-4744-B626-0C92B15C6070}" type="presOf" srcId="{82A4F239-0A54-4A94-8D77-76E0D2E263B9}" destId="{7A22BDDD-7B60-47B6-930D-314B3B53292C}" srcOrd="0" destOrd="0" presId="urn:microsoft.com/office/officeart/2005/8/layout/vList2"/>
    <dgm:cxn modelId="{00E77B2E-AB31-4FCB-8EF3-91196BC99640}" type="presOf" srcId="{BCC85E53-BA18-4023-AB6F-FD34A795B898}" destId="{D2DB353C-F97D-4E4E-9A88-1135A2BF9BF3}" srcOrd="0" destOrd="0" presId="urn:microsoft.com/office/officeart/2005/8/layout/vList2"/>
    <dgm:cxn modelId="{2A53C80A-D33B-41E1-84A9-A5ECFE8A4D23}" type="presOf" srcId="{3A72092F-A07D-43D4-8041-B8BCA8A089E1}" destId="{28C080E0-9326-44E5-A3C9-317A268EBFF8}" srcOrd="0" destOrd="2" presId="urn:microsoft.com/office/officeart/2005/8/layout/vList2"/>
    <dgm:cxn modelId="{F5160F87-9459-44DD-A846-CD851E5A53DB}" srcId="{BCC85E53-BA18-4023-AB6F-FD34A795B898}" destId="{07F0D39E-39CA-40EE-B3F8-82C34E2C8775}" srcOrd="0" destOrd="0" parTransId="{C7C2B13B-B549-4F67-8668-422654F16D6C}" sibTransId="{5F856D07-4B73-4C37-AB0A-21C41BBE868F}"/>
    <dgm:cxn modelId="{207A2FCC-A4EF-47F9-8847-D228938CC72C}" srcId="{82A4F239-0A54-4A94-8D77-76E0D2E263B9}" destId="{639256C1-054E-46D0-90DA-6FC83ABB40F5}" srcOrd="0" destOrd="0" parTransId="{E5E0514F-72CA-40F2-93E6-4101FF84C643}" sibTransId="{2B1714D3-9CB7-4A9F-88D6-B246D4F8F752}"/>
    <dgm:cxn modelId="{960B00A5-83F9-445E-A644-1A33E2FC2BE3}" srcId="{82A4F239-0A54-4A94-8D77-76E0D2E263B9}" destId="{A4B90ABB-C3AE-4CB5-9015-FB3BEB69BA3B}" srcOrd="1" destOrd="0" parTransId="{7CCC6336-773B-4C95-8275-BFFDD4EE779A}" sibTransId="{21912777-C364-42E8-BE12-9ED42ADC2468}"/>
    <dgm:cxn modelId="{07F0F6BD-0C1F-43D6-B41B-F451AE58FC53}" type="presOf" srcId="{639256C1-054E-46D0-90DA-6FC83ABB40F5}" destId="{28C080E0-9326-44E5-A3C9-317A268EBFF8}" srcOrd="0" destOrd="0" presId="urn:microsoft.com/office/officeart/2005/8/layout/vList2"/>
    <dgm:cxn modelId="{5BDE1CA8-9C67-4528-BC55-79326912E2FA}" type="presParOf" srcId="{BA23E2DF-2251-48AC-AE92-B84ECE604FAE}" destId="{D2DB353C-F97D-4E4E-9A88-1135A2BF9BF3}" srcOrd="0" destOrd="0" presId="urn:microsoft.com/office/officeart/2005/8/layout/vList2"/>
    <dgm:cxn modelId="{EE3C4E69-49D0-421D-A673-754AAAEC64B2}" type="presParOf" srcId="{BA23E2DF-2251-48AC-AE92-B84ECE604FAE}" destId="{3CD9A8F7-3337-48C1-AD8C-13E8B5440F5A}" srcOrd="1" destOrd="0" presId="urn:microsoft.com/office/officeart/2005/8/layout/vList2"/>
    <dgm:cxn modelId="{B6435F27-6220-4898-97C7-5512D66C4458}" type="presParOf" srcId="{BA23E2DF-2251-48AC-AE92-B84ECE604FAE}" destId="{7A22BDDD-7B60-47B6-930D-314B3B53292C}" srcOrd="2" destOrd="0" presId="urn:microsoft.com/office/officeart/2005/8/layout/vList2"/>
    <dgm:cxn modelId="{C5D34C26-3DE3-460C-B41A-DA9FD34E7E72}" type="presParOf" srcId="{BA23E2DF-2251-48AC-AE92-B84ECE604FAE}" destId="{28C080E0-9326-44E5-A3C9-317A268EBFF8}" srcOrd="3" destOrd="0" presId="urn:microsoft.com/office/officeart/2005/8/layout/vList2"/>
    <dgm:cxn modelId="{945C5DAB-B65C-44C8-818F-065030745047}" type="presParOf" srcId="{BA23E2DF-2251-48AC-AE92-B84ECE604FAE}" destId="{3050F027-3644-4773-A774-6C0A84DB56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62253-A52A-45DC-9BC4-CB7CD6381228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87BD8D31-ED88-4F68-BB57-5D97DADD30E8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chemeClr val="accent4"/>
              </a:solidFill>
            </a:rPr>
            <a:t>Блок производства</a:t>
          </a:r>
          <a:r>
            <a:rPr lang="ru-RU" sz="1400" b="1" baseline="0" dirty="0" smtClean="0">
              <a:solidFill>
                <a:schemeClr val="accent4"/>
              </a:solidFill>
            </a:rPr>
            <a:t> </a:t>
          </a:r>
          <a:r>
            <a:rPr lang="ru-RU" sz="1400" b="1" baseline="0" dirty="0" err="1" smtClean="0">
              <a:solidFill>
                <a:schemeClr val="accent4"/>
              </a:solidFill>
            </a:rPr>
            <a:t>метано</a:t>
          </a:r>
          <a:r>
            <a:rPr lang="ru-RU" sz="1400" b="1" baseline="0" dirty="0" smtClean="0">
              <a:solidFill>
                <a:schemeClr val="accent4"/>
              </a:solidFill>
            </a:rPr>
            <a:t>-водородной смеси и выделения Н</a:t>
          </a:r>
          <a:r>
            <a:rPr lang="ru-RU" sz="1400" b="1" baseline="-25000" dirty="0" smtClean="0">
              <a:solidFill>
                <a:schemeClr val="accent4"/>
              </a:solidFill>
            </a:rPr>
            <a:t>2</a:t>
          </a:r>
          <a:endParaRPr lang="ru-RU" sz="1400" b="1" dirty="0">
            <a:solidFill>
              <a:schemeClr val="accent4"/>
            </a:solidFill>
          </a:endParaRPr>
        </a:p>
      </dgm:t>
    </dgm:pt>
    <dgm:pt modelId="{624B6ABE-C4C6-4297-8C52-A9072A9DDB16}" type="parTrans" cxnId="{84208745-D1CD-4A41-9E5E-83AEDFADC7E4}">
      <dgm:prSet/>
      <dgm:spPr/>
      <dgm:t>
        <a:bodyPr/>
        <a:lstStyle/>
        <a:p>
          <a:endParaRPr lang="ru-RU" sz="1400"/>
        </a:p>
      </dgm:t>
    </dgm:pt>
    <dgm:pt modelId="{33024476-6BDB-42FA-8E48-726E7CBF6933}" type="sibTrans" cxnId="{84208745-D1CD-4A41-9E5E-83AEDFADC7E4}">
      <dgm:prSet/>
      <dgm:spPr/>
      <dgm:t>
        <a:bodyPr/>
        <a:lstStyle/>
        <a:p>
          <a:endParaRPr lang="ru-RU" sz="1400"/>
        </a:p>
      </dgm:t>
    </dgm:pt>
    <dgm:pt modelId="{6822765F-0A74-45EC-A9D2-636B4614824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Технология адиабатической конверсии</a:t>
          </a:r>
          <a:r>
            <a:rPr lang="ru-RU" sz="1400" baseline="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 метана</a:t>
          </a:r>
          <a:r>
            <a:rPr lang="ru-RU" sz="140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 (АКМ) и мембранного выделения Н</a:t>
          </a:r>
          <a:r>
            <a:rPr lang="ru-RU" sz="1400" baseline="-2500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2 </a:t>
          </a:r>
          <a:r>
            <a:rPr lang="ru-RU" sz="140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апробированы. Промышленный </a:t>
          </a:r>
          <a:br>
            <a:rPr lang="ru-RU" sz="140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</a:br>
          <a:r>
            <a:rPr lang="ru-RU" sz="140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образец АКМ действует на объекте «Газпрома»</a:t>
          </a:r>
          <a:endParaRPr lang="ru-RU" sz="1400" dirty="0">
            <a:solidFill>
              <a:srgbClr val="0070C0"/>
            </a:solidFill>
          </a:endParaRPr>
        </a:p>
      </dgm:t>
    </dgm:pt>
    <dgm:pt modelId="{2203A2D0-C1BD-49D2-B72B-7E33CE620CC0}" type="parTrans" cxnId="{8EBCD96D-BC86-46A4-9FE3-14B1E0B9FCDB}">
      <dgm:prSet/>
      <dgm:spPr/>
      <dgm:t>
        <a:bodyPr/>
        <a:lstStyle/>
        <a:p>
          <a:endParaRPr lang="ru-RU" sz="1400"/>
        </a:p>
      </dgm:t>
    </dgm:pt>
    <dgm:pt modelId="{6FAFE98D-0F7E-4986-845C-AA512567C43E}" type="sibTrans" cxnId="{8EBCD96D-BC86-46A4-9FE3-14B1E0B9FCDB}">
      <dgm:prSet/>
      <dgm:spPr/>
      <dgm:t>
        <a:bodyPr/>
        <a:lstStyle/>
        <a:p>
          <a:endParaRPr lang="ru-RU" sz="1400"/>
        </a:p>
      </dgm:t>
    </dgm:pt>
    <dgm:pt modelId="{80F216DF-6C6C-477C-8DF6-CCBAC544BA75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ОКР и разработка полномасштабного оборудования / закупка промышленных модулей выделения водорода</a:t>
          </a:r>
          <a:endParaRPr lang="ru-RU" sz="1400" dirty="0">
            <a:solidFill>
              <a:srgbClr val="0070C0"/>
            </a:solidFill>
          </a:endParaRPr>
        </a:p>
      </dgm:t>
    </dgm:pt>
    <dgm:pt modelId="{681FB02C-7123-4DF4-8BC7-5CA318CBC81D}" type="parTrans" cxnId="{13DE94C5-78FA-4763-B8A3-1ECDFD6BF01E}">
      <dgm:prSet/>
      <dgm:spPr/>
      <dgm:t>
        <a:bodyPr/>
        <a:lstStyle/>
        <a:p>
          <a:endParaRPr lang="ru-RU" sz="1400"/>
        </a:p>
      </dgm:t>
    </dgm:pt>
    <dgm:pt modelId="{6B61EAFB-19BA-4A84-9452-FAA4F2C4646C}" type="sibTrans" cxnId="{13DE94C5-78FA-4763-B8A3-1ECDFD6BF01E}">
      <dgm:prSet/>
      <dgm:spPr/>
      <dgm:t>
        <a:bodyPr/>
        <a:lstStyle/>
        <a:p>
          <a:endParaRPr lang="ru-RU" sz="1400"/>
        </a:p>
      </dgm:t>
    </dgm:pt>
    <dgm:pt modelId="{09806E1A-2789-4E89-BB35-C93AD33E55E3}" type="pres">
      <dgm:prSet presAssocID="{4B862253-A52A-45DC-9BC4-CB7CD6381228}" presName="Name0" presStyleCnt="0">
        <dgm:presLayoutVars>
          <dgm:dir/>
          <dgm:animLvl val="lvl"/>
          <dgm:resizeHandles val="exact"/>
        </dgm:presLayoutVars>
      </dgm:prSet>
      <dgm:spPr/>
    </dgm:pt>
    <dgm:pt modelId="{8D531830-743E-428B-A960-CA4B1F964FC6}" type="pres">
      <dgm:prSet presAssocID="{87BD8D31-ED88-4F68-BB57-5D97DADD30E8}" presName="parTxOnly" presStyleLbl="node1" presStyleIdx="0" presStyleCnt="3" custScaleX="107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5202-C9A7-4B23-B8EC-4AD2E6C042F1}" type="pres">
      <dgm:prSet presAssocID="{33024476-6BDB-42FA-8E48-726E7CBF6933}" presName="parTxOnlySpace" presStyleCnt="0"/>
      <dgm:spPr/>
    </dgm:pt>
    <dgm:pt modelId="{188931C7-2059-4C76-ACE1-112663CA05DD}" type="pres">
      <dgm:prSet presAssocID="{6822765F-0A74-45EC-A9D2-636B4614824E}" presName="parTxOnly" presStyleLbl="node1" presStyleIdx="1" presStyleCnt="3" custScaleX="138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F99E0-4F0F-46B5-8A14-445316CAA7CA}" type="pres">
      <dgm:prSet presAssocID="{6FAFE98D-0F7E-4986-845C-AA512567C43E}" presName="parTxOnlySpace" presStyleCnt="0"/>
      <dgm:spPr/>
    </dgm:pt>
    <dgm:pt modelId="{6EE9B0CF-AA99-4C87-ADF7-67FAF47C5D45}" type="pres">
      <dgm:prSet presAssocID="{80F216DF-6C6C-477C-8DF6-CCBAC544BA75}" presName="parTxOnly" presStyleLbl="node1" presStyleIdx="2" presStyleCnt="3" custScaleX="123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D942A-5B61-402C-A422-23844331FACA}" type="presOf" srcId="{80F216DF-6C6C-477C-8DF6-CCBAC544BA75}" destId="{6EE9B0CF-AA99-4C87-ADF7-67FAF47C5D45}" srcOrd="0" destOrd="0" presId="urn:microsoft.com/office/officeart/2005/8/layout/chevron1"/>
    <dgm:cxn modelId="{8EBCD96D-BC86-46A4-9FE3-14B1E0B9FCDB}" srcId="{4B862253-A52A-45DC-9BC4-CB7CD6381228}" destId="{6822765F-0A74-45EC-A9D2-636B4614824E}" srcOrd="1" destOrd="0" parTransId="{2203A2D0-C1BD-49D2-B72B-7E33CE620CC0}" sibTransId="{6FAFE98D-0F7E-4986-845C-AA512567C43E}"/>
    <dgm:cxn modelId="{2805A660-D422-4BFC-BF8F-7D7D693B3ED0}" type="presOf" srcId="{4B862253-A52A-45DC-9BC4-CB7CD6381228}" destId="{09806E1A-2789-4E89-BB35-C93AD33E55E3}" srcOrd="0" destOrd="0" presId="urn:microsoft.com/office/officeart/2005/8/layout/chevron1"/>
    <dgm:cxn modelId="{D7D6B129-BAE2-45A6-9F17-4B0C86AFBF0C}" type="presOf" srcId="{87BD8D31-ED88-4F68-BB57-5D97DADD30E8}" destId="{8D531830-743E-428B-A960-CA4B1F964FC6}" srcOrd="0" destOrd="0" presId="urn:microsoft.com/office/officeart/2005/8/layout/chevron1"/>
    <dgm:cxn modelId="{84208745-D1CD-4A41-9E5E-83AEDFADC7E4}" srcId="{4B862253-A52A-45DC-9BC4-CB7CD6381228}" destId="{87BD8D31-ED88-4F68-BB57-5D97DADD30E8}" srcOrd="0" destOrd="0" parTransId="{624B6ABE-C4C6-4297-8C52-A9072A9DDB16}" sibTransId="{33024476-6BDB-42FA-8E48-726E7CBF6933}"/>
    <dgm:cxn modelId="{13DE94C5-78FA-4763-B8A3-1ECDFD6BF01E}" srcId="{4B862253-A52A-45DC-9BC4-CB7CD6381228}" destId="{80F216DF-6C6C-477C-8DF6-CCBAC544BA75}" srcOrd="2" destOrd="0" parTransId="{681FB02C-7123-4DF4-8BC7-5CA318CBC81D}" sibTransId="{6B61EAFB-19BA-4A84-9452-FAA4F2C4646C}"/>
    <dgm:cxn modelId="{A9C7210D-98D8-4EA0-8A3D-827C8BB0C5F9}" type="presOf" srcId="{6822765F-0A74-45EC-A9D2-636B4614824E}" destId="{188931C7-2059-4C76-ACE1-112663CA05DD}" srcOrd="0" destOrd="0" presId="urn:microsoft.com/office/officeart/2005/8/layout/chevron1"/>
    <dgm:cxn modelId="{2A83A96B-35A3-4B31-BB28-DD874895BBA6}" type="presParOf" srcId="{09806E1A-2789-4E89-BB35-C93AD33E55E3}" destId="{8D531830-743E-428B-A960-CA4B1F964FC6}" srcOrd="0" destOrd="0" presId="urn:microsoft.com/office/officeart/2005/8/layout/chevron1"/>
    <dgm:cxn modelId="{FFC43E00-1EB0-4EA2-BA64-F09209875279}" type="presParOf" srcId="{09806E1A-2789-4E89-BB35-C93AD33E55E3}" destId="{034A5202-C9A7-4B23-B8EC-4AD2E6C042F1}" srcOrd="1" destOrd="0" presId="urn:microsoft.com/office/officeart/2005/8/layout/chevron1"/>
    <dgm:cxn modelId="{90205616-5B3D-4B0A-85C2-C953304CB431}" type="presParOf" srcId="{09806E1A-2789-4E89-BB35-C93AD33E55E3}" destId="{188931C7-2059-4C76-ACE1-112663CA05DD}" srcOrd="2" destOrd="0" presId="urn:microsoft.com/office/officeart/2005/8/layout/chevron1"/>
    <dgm:cxn modelId="{042F6258-E271-475C-B1B6-F5AB4A35E6D8}" type="presParOf" srcId="{09806E1A-2789-4E89-BB35-C93AD33E55E3}" destId="{1EEF99E0-4F0F-46B5-8A14-445316CAA7CA}" srcOrd="3" destOrd="0" presId="urn:microsoft.com/office/officeart/2005/8/layout/chevron1"/>
    <dgm:cxn modelId="{7FA494ED-418D-41D8-B2C6-2B42770C7CBB}" type="presParOf" srcId="{09806E1A-2789-4E89-BB35-C93AD33E55E3}" destId="{6EE9B0CF-AA99-4C87-ADF7-67FAF47C5D45}" srcOrd="4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62253-A52A-45DC-9BC4-CB7CD6381228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87BD8D31-ED88-4F68-BB57-5D97DADD30E8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chemeClr val="accent4"/>
              </a:solidFill>
              <a:latin typeface="+mn-lt"/>
              <a:ea typeface="+mn-ea"/>
              <a:cs typeface="+mn-cs"/>
            </a:rPr>
            <a:t>Хранение Н</a:t>
          </a:r>
          <a:r>
            <a:rPr lang="ru-RU" sz="1400" b="1" baseline="-25000" dirty="0" smtClean="0">
              <a:solidFill>
                <a:schemeClr val="accent4"/>
              </a:solidFill>
              <a:latin typeface="+mn-lt"/>
              <a:ea typeface="+mn-ea"/>
              <a:cs typeface="+mn-cs"/>
            </a:rPr>
            <a:t>2</a:t>
          </a:r>
          <a:endParaRPr lang="ru-RU" sz="1400" b="1" dirty="0">
            <a:solidFill>
              <a:schemeClr val="accent4"/>
            </a:solidFill>
          </a:endParaRPr>
        </a:p>
      </dgm:t>
    </dgm:pt>
    <dgm:pt modelId="{624B6ABE-C4C6-4297-8C52-A9072A9DDB16}" type="parTrans" cxnId="{84208745-D1CD-4A41-9E5E-83AEDFADC7E4}">
      <dgm:prSet/>
      <dgm:spPr/>
      <dgm:t>
        <a:bodyPr/>
        <a:lstStyle/>
        <a:p>
          <a:endParaRPr lang="ru-RU" sz="1400"/>
        </a:p>
      </dgm:t>
    </dgm:pt>
    <dgm:pt modelId="{33024476-6BDB-42FA-8E48-726E7CBF6933}" type="sibTrans" cxnId="{84208745-D1CD-4A41-9E5E-83AEDFADC7E4}">
      <dgm:prSet/>
      <dgm:spPr/>
      <dgm:t>
        <a:bodyPr/>
        <a:lstStyle/>
        <a:p>
          <a:endParaRPr lang="ru-RU" sz="1400"/>
        </a:p>
      </dgm:t>
    </dgm:pt>
    <dgm:pt modelId="{6822765F-0A74-45EC-A9D2-636B4614824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Технология разработана и </a:t>
          </a:r>
          <a:r>
            <a:rPr lang="ru-RU" sz="1400" baseline="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апробирована в «Газпроме»</a:t>
          </a:r>
          <a:endParaRPr lang="ru-RU" sz="1400" dirty="0">
            <a:solidFill>
              <a:srgbClr val="0070C0"/>
            </a:solidFill>
          </a:endParaRPr>
        </a:p>
      </dgm:t>
    </dgm:pt>
    <dgm:pt modelId="{2203A2D0-C1BD-49D2-B72B-7E33CE620CC0}" type="parTrans" cxnId="{8EBCD96D-BC86-46A4-9FE3-14B1E0B9FCDB}">
      <dgm:prSet/>
      <dgm:spPr/>
      <dgm:t>
        <a:bodyPr/>
        <a:lstStyle/>
        <a:p>
          <a:endParaRPr lang="ru-RU" sz="1400"/>
        </a:p>
      </dgm:t>
    </dgm:pt>
    <dgm:pt modelId="{6FAFE98D-0F7E-4986-845C-AA512567C43E}" type="sibTrans" cxnId="{8EBCD96D-BC86-46A4-9FE3-14B1E0B9FCDB}">
      <dgm:prSet/>
      <dgm:spPr/>
      <dgm:t>
        <a:bodyPr/>
        <a:lstStyle/>
        <a:p>
          <a:endParaRPr lang="ru-RU" sz="1400"/>
        </a:p>
      </dgm:t>
    </dgm:pt>
    <dgm:pt modelId="{80F216DF-6C6C-477C-8DF6-CCBAC544BA75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0" lang="ru-RU" sz="1400" b="0" i="0" u="none" strike="noStrike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cs typeface="+mn-cs"/>
            </a:rPr>
            <a:t>ОКР и разработка полномасштабного оборудования для пристанционного наземного или подземного хранилища по технологии «Газпрома» / закупка газгольдеров или баллонов</a:t>
          </a:r>
          <a:endParaRPr lang="ru-RU" sz="1400" dirty="0">
            <a:solidFill>
              <a:srgbClr val="0070C0"/>
            </a:solidFill>
          </a:endParaRPr>
        </a:p>
      </dgm:t>
    </dgm:pt>
    <dgm:pt modelId="{681FB02C-7123-4DF4-8BC7-5CA318CBC81D}" type="parTrans" cxnId="{13DE94C5-78FA-4763-B8A3-1ECDFD6BF01E}">
      <dgm:prSet/>
      <dgm:spPr/>
      <dgm:t>
        <a:bodyPr/>
        <a:lstStyle/>
        <a:p>
          <a:endParaRPr lang="ru-RU" sz="1400"/>
        </a:p>
      </dgm:t>
    </dgm:pt>
    <dgm:pt modelId="{6B61EAFB-19BA-4A84-9452-FAA4F2C4646C}" type="sibTrans" cxnId="{13DE94C5-78FA-4763-B8A3-1ECDFD6BF01E}">
      <dgm:prSet/>
      <dgm:spPr/>
      <dgm:t>
        <a:bodyPr/>
        <a:lstStyle/>
        <a:p>
          <a:endParaRPr lang="ru-RU" sz="1400"/>
        </a:p>
      </dgm:t>
    </dgm:pt>
    <dgm:pt modelId="{09806E1A-2789-4E89-BB35-C93AD33E55E3}" type="pres">
      <dgm:prSet presAssocID="{4B862253-A52A-45DC-9BC4-CB7CD6381228}" presName="Name0" presStyleCnt="0">
        <dgm:presLayoutVars>
          <dgm:dir/>
          <dgm:animLvl val="lvl"/>
          <dgm:resizeHandles val="exact"/>
        </dgm:presLayoutVars>
      </dgm:prSet>
      <dgm:spPr/>
    </dgm:pt>
    <dgm:pt modelId="{8D531830-743E-428B-A960-CA4B1F964FC6}" type="pres">
      <dgm:prSet presAssocID="{87BD8D31-ED88-4F68-BB57-5D97DADD30E8}" presName="parTxOnly" presStyleLbl="node1" presStyleIdx="0" presStyleCnt="3" custScaleY="12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5202-C9A7-4B23-B8EC-4AD2E6C042F1}" type="pres">
      <dgm:prSet presAssocID="{33024476-6BDB-42FA-8E48-726E7CBF6933}" presName="parTxOnlySpace" presStyleCnt="0"/>
      <dgm:spPr/>
    </dgm:pt>
    <dgm:pt modelId="{188931C7-2059-4C76-ACE1-112663CA05DD}" type="pres">
      <dgm:prSet presAssocID="{6822765F-0A74-45EC-A9D2-636B4614824E}" presName="parTxOnly" presStyleLbl="node1" presStyleIdx="1" presStyleCnt="3" custScaleX="138731" custScaleY="12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F99E0-4F0F-46B5-8A14-445316CAA7CA}" type="pres">
      <dgm:prSet presAssocID="{6FAFE98D-0F7E-4986-845C-AA512567C43E}" presName="parTxOnlySpace" presStyleCnt="0"/>
      <dgm:spPr/>
    </dgm:pt>
    <dgm:pt modelId="{6EE9B0CF-AA99-4C87-ADF7-67FAF47C5D45}" type="pres">
      <dgm:prSet presAssocID="{80F216DF-6C6C-477C-8DF6-CCBAC544BA75}" presName="parTxOnly" presStyleLbl="node1" presStyleIdx="2" presStyleCnt="3" custScaleX="226796" custScaleY="12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CD96D-BC86-46A4-9FE3-14B1E0B9FCDB}" srcId="{4B862253-A52A-45DC-9BC4-CB7CD6381228}" destId="{6822765F-0A74-45EC-A9D2-636B4614824E}" srcOrd="1" destOrd="0" parTransId="{2203A2D0-C1BD-49D2-B72B-7E33CE620CC0}" sibTransId="{6FAFE98D-0F7E-4986-845C-AA512567C43E}"/>
    <dgm:cxn modelId="{A06589A3-1934-4C0D-BAFF-0EEAF2696568}" type="presOf" srcId="{80F216DF-6C6C-477C-8DF6-CCBAC544BA75}" destId="{6EE9B0CF-AA99-4C87-ADF7-67FAF47C5D45}" srcOrd="0" destOrd="0" presId="urn:microsoft.com/office/officeart/2005/8/layout/chevron1"/>
    <dgm:cxn modelId="{4610BEEB-163F-4AC9-9BE9-FCDC7C3A4BC6}" type="presOf" srcId="{6822765F-0A74-45EC-A9D2-636B4614824E}" destId="{188931C7-2059-4C76-ACE1-112663CA05DD}" srcOrd="0" destOrd="0" presId="urn:microsoft.com/office/officeart/2005/8/layout/chevron1"/>
    <dgm:cxn modelId="{05B62B6C-2C63-40FD-8BAE-B9452AADE624}" type="presOf" srcId="{4B862253-A52A-45DC-9BC4-CB7CD6381228}" destId="{09806E1A-2789-4E89-BB35-C93AD33E55E3}" srcOrd="0" destOrd="0" presId="urn:microsoft.com/office/officeart/2005/8/layout/chevron1"/>
    <dgm:cxn modelId="{A22D0C5E-6D81-4801-B550-273B0FF9EBD6}" type="presOf" srcId="{87BD8D31-ED88-4F68-BB57-5D97DADD30E8}" destId="{8D531830-743E-428B-A960-CA4B1F964FC6}" srcOrd="0" destOrd="0" presId="urn:microsoft.com/office/officeart/2005/8/layout/chevron1"/>
    <dgm:cxn modelId="{84208745-D1CD-4A41-9E5E-83AEDFADC7E4}" srcId="{4B862253-A52A-45DC-9BC4-CB7CD6381228}" destId="{87BD8D31-ED88-4F68-BB57-5D97DADD30E8}" srcOrd="0" destOrd="0" parTransId="{624B6ABE-C4C6-4297-8C52-A9072A9DDB16}" sibTransId="{33024476-6BDB-42FA-8E48-726E7CBF6933}"/>
    <dgm:cxn modelId="{13DE94C5-78FA-4763-B8A3-1ECDFD6BF01E}" srcId="{4B862253-A52A-45DC-9BC4-CB7CD6381228}" destId="{80F216DF-6C6C-477C-8DF6-CCBAC544BA75}" srcOrd="2" destOrd="0" parTransId="{681FB02C-7123-4DF4-8BC7-5CA318CBC81D}" sibTransId="{6B61EAFB-19BA-4A84-9452-FAA4F2C4646C}"/>
    <dgm:cxn modelId="{E6FCB0A1-088D-4126-9C2C-4A9C26D932D0}" type="presParOf" srcId="{09806E1A-2789-4E89-BB35-C93AD33E55E3}" destId="{8D531830-743E-428B-A960-CA4B1F964FC6}" srcOrd="0" destOrd="0" presId="urn:microsoft.com/office/officeart/2005/8/layout/chevron1"/>
    <dgm:cxn modelId="{FAD87F30-A8EA-43AD-BA3D-C77F2585F381}" type="presParOf" srcId="{09806E1A-2789-4E89-BB35-C93AD33E55E3}" destId="{034A5202-C9A7-4B23-B8EC-4AD2E6C042F1}" srcOrd="1" destOrd="0" presId="urn:microsoft.com/office/officeart/2005/8/layout/chevron1"/>
    <dgm:cxn modelId="{69D0EE07-D2F0-4C53-AB4F-452E7661F227}" type="presParOf" srcId="{09806E1A-2789-4E89-BB35-C93AD33E55E3}" destId="{188931C7-2059-4C76-ACE1-112663CA05DD}" srcOrd="2" destOrd="0" presId="urn:microsoft.com/office/officeart/2005/8/layout/chevron1"/>
    <dgm:cxn modelId="{3EBE2070-CC65-4C5A-89DD-80A01E6DA1DA}" type="presParOf" srcId="{09806E1A-2789-4E89-BB35-C93AD33E55E3}" destId="{1EEF99E0-4F0F-46B5-8A14-445316CAA7CA}" srcOrd="3" destOrd="0" presId="urn:microsoft.com/office/officeart/2005/8/layout/chevron1"/>
    <dgm:cxn modelId="{568C5B7B-A754-43FD-A666-D76B6FCA8602}" type="presParOf" srcId="{09806E1A-2789-4E89-BB35-C93AD33E55E3}" destId="{6EE9B0CF-AA99-4C87-ADF7-67FAF47C5D45}" srcOrd="4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99E921-34B0-4EDC-ABFE-C20163C71A61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6312DBFA-AA5F-4388-843B-0A47FFF8F468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Концерн «Росэнергоатом» - заказчик</a:t>
          </a:r>
          <a:endParaRPr lang="ru-RU" b="1" dirty="0">
            <a:solidFill>
              <a:srgbClr val="0070C0"/>
            </a:solidFill>
          </a:endParaRPr>
        </a:p>
      </dgm:t>
    </dgm:pt>
    <dgm:pt modelId="{C90C4CE5-533C-4984-AA62-B6176DC99C9C}" type="parTrans" cxnId="{F6EB1C7B-081F-41C9-817A-51671919CA72}">
      <dgm:prSet/>
      <dgm:spPr/>
      <dgm:t>
        <a:bodyPr/>
        <a:lstStyle/>
        <a:p>
          <a:endParaRPr lang="ru-RU"/>
        </a:p>
      </dgm:t>
    </dgm:pt>
    <dgm:pt modelId="{EE739A33-E3C1-42F8-9B5F-CEEFB9A6003E}" type="sibTrans" cxnId="{F6EB1C7B-081F-41C9-817A-51671919CA72}">
      <dgm:prSet/>
      <dgm:spPr/>
      <dgm:t>
        <a:bodyPr/>
        <a:lstStyle/>
        <a:p>
          <a:endParaRPr lang="ru-RU"/>
        </a:p>
      </dgm:t>
    </dgm:pt>
    <dgm:pt modelId="{10A2D5D9-FD46-4CF2-9EE3-F023FA4547C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АО «ОКБМ Африкантов»</a:t>
          </a:r>
          <a:endParaRPr lang="ru-RU" b="1" dirty="0">
            <a:solidFill>
              <a:srgbClr val="0070C0"/>
            </a:solidFill>
          </a:endParaRPr>
        </a:p>
      </dgm:t>
    </dgm:pt>
    <dgm:pt modelId="{D1C593BC-565B-4EC7-A1CC-2BBE17D9FE70}" type="parTrans" cxnId="{5AE3B1BF-0213-4304-AAD3-F83A731E17DD}">
      <dgm:prSet/>
      <dgm:spPr/>
      <dgm:t>
        <a:bodyPr/>
        <a:lstStyle/>
        <a:p>
          <a:endParaRPr lang="ru-RU"/>
        </a:p>
      </dgm:t>
    </dgm:pt>
    <dgm:pt modelId="{67B80275-57F3-4EB4-B1ED-AC18F88AD381}" type="sibTrans" cxnId="{5AE3B1BF-0213-4304-AAD3-F83A731E17DD}">
      <dgm:prSet/>
      <dgm:spPr/>
      <dgm:t>
        <a:bodyPr/>
        <a:lstStyle/>
        <a:p>
          <a:endParaRPr lang="ru-RU"/>
        </a:p>
      </dgm:t>
    </dgm:pt>
    <dgm:pt modelId="{B2F6652E-FB07-4E74-9C33-FE16E0F509D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НИЦ «Курчатовский Институт»</a:t>
          </a:r>
          <a:endParaRPr lang="ru-RU" b="1" dirty="0">
            <a:solidFill>
              <a:srgbClr val="0070C0"/>
            </a:solidFill>
          </a:endParaRPr>
        </a:p>
      </dgm:t>
    </dgm:pt>
    <dgm:pt modelId="{1915FD38-65BE-4022-BEB1-D574A521AAEF}" type="parTrans" cxnId="{CBCFCF7A-D8D3-48A4-83EC-1F10F70A131C}">
      <dgm:prSet/>
      <dgm:spPr/>
      <dgm:t>
        <a:bodyPr/>
        <a:lstStyle/>
        <a:p>
          <a:endParaRPr lang="ru-RU"/>
        </a:p>
      </dgm:t>
    </dgm:pt>
    <dgm:pt modelId="{050841AC-3162-4C99-AC99-F56278B3FE39}" type="sibTrans" cxnId="{CBCFCF7A-D8D3-48A4-83EC-1F10F70A131C}">
      <dgm:prSet/>
      <dgm:spPr/>
      <dgm:t>
        <a:bodyPr/>
        <a:lstStyle/>
        <a:p>
          <a:endParaRPr lang="ru-RU"/>
        </a:p>
      </dgm:t>
    </dgm:pt>
    <dgm:pt modelId="{E25FE50F-6245-4B4B-9295-282716180B2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ЭЛЕРОН</a:t>
          </a:r>
          <a:endParaRPr lang="ru-RU" b="1" dirty="0">
            <a:solidFill>
              <a:srgbClr val="0070C0"/>
            </a:solidFill>
          </a:endParaRPr>
        </a:p>
      </dgm:t>
    </dgm:pt>
    <dgm:pt modelId="{CD6560DE-FB78-4796-9A5B-A826C519B630}" type="parTrans" cxnId="{4BD3B141-557B-4EB0-A4EA-DC6540086F50}">
      <dgm:prSet/>
      <dgm:spPr/>
      <dgm:t>
        <a:bodyPr/>
        <a:lstStyle/>
        <a:p>
          <a:endParaRPr lang="ru-RU"/>
        </a:p>
      </dgm:t>
    </dgm:pt>
    <dgm:pt modelId="{B9F867FC-E581-4A0C-AD1B-73EF7AB08499}" type="sibTrans" cxnId="{4BD3B141-557B-4EB0-A4EA-DC6540086F50}">
      <dgm:prSet/>
      <dgm:spPr/>
      <dgm:t>
        <a:bodyPr/>
        <a:lstStyle/>
        <a:p>
          <a:endParaRPr lang="ru-RU"/>
        </a:p>
      </dgm:t>
    </dgm:pt>
    <dgm:pt modelId="{FF654877-DE29-49C7-9A06-7061A21A330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ВНИИНМ и НИИ НПО «Луч»</a:t>
          </a:r>
          <a:endParaRPr lang="ru-RU" b="1" dirty="0">
            <a:solidFill>
              <a:srgbClr val="0070C0"/>
            </a:solidFill>
          </a:endParaRPr>
        </a:p>
      </dgm:t>
    </dgm:pt>
    <dgm:pt modelId="{47E544F2-77A4-4630-8489-D8EA25A3B40E}" type="parTrans" cxnId="{52435718-6D7B-4A33-B7D7-86C488F6B4C5}">
      <dgm:prSet/>
      <dgm:spPr/>
      <dgm:t>
        <a:bodyPr/>
        <a:lstStyle/>
        <a:p>
          <a:endParaRPr lang="ru-RU"/>
        </a:p>
      </dgm:t>
    </dgm:pt>
    <dgm:pt modelId="{0A3595D0-D1C0-4249-B00C-CBE1372AF280}" type="sibTrans" cxnId="{52435718-6D7B-4A33-B7D7-86C488F6B4C5}">
      <dgm:prSet/>
      <dgm:spPr/>
      <dgm:t>
        <a:bodyPr/>
        <a:lstStyle/>
        <a:p>
          <a:endParaRPr lang="ru-RU"/>
        </a:p>
      </dgm:t>
    </dgm:pt>
    <dgm:pt modelId="{4CB2CD9C-B407-458C-B76D-B0C99010189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предприятия ГК «</a:t>
          </a:r>
          <a:r>
            <a:rPr lang="ru-RU" b="1" dirty="0" err="1" smtClean="0">
              <a:solidFill>
                <a:srgbClr val="0070C0"/>
              </a:solidFill>
            </a:rPr>
            <a:t>Росатом</a:t>
          </a:r>
          <a:r>
            <a:rPr lang="ru-RU" b="1" dirty="0" smtClean="0">
              <a:solidFill>
                <a:srgbClr val="0070C0"/>
              </a:solidFill>
            </a:rPr>
            <a:t>»</a:t>
          </a:r>
          <a:endParaRPr lang="ru-RU" b="1" dirty="0">
            <a:solidFill>
              <a:srgbClr val="0070C0"/>
            </a:solidFill>
          </a:endParaRPr>
        </a:p>
      </dgm:t>
    </dgm:pt>
    <dgm:pt modelId="{91E17F62-76B8-4CAF-8C9E-61EE26B9F23B}" type="parTrans" cxnId="{62E930F6-CF54-41A7-A77F-B502EDDB8A0F}">
      <dgm:prSet/>
      <dgm:spPr/>
      <dgm:t>
        <a:bodyPr/>
        <a:lstStyle/>
        <a:p>
          <a:endParaRPr lang="ru-RU"/>
        </a:p>
      </dgm:t>
    </dgm:pt>
    <dgm:pt modelId="{A7E93F8D-31DA-44B8-8851-3559B2972BF0}" type="sibTrans" cxnId="{62E930F6-CF54-41A7-A77F-B502EDDB8A0F}">
      <dgm:prSet/>
      <dgm:spPr/>
      <dgm:t>
        <a:bodyPr/>
        <a:lstStyle/>
        <a:p>
          <a:endParaRPr lang="ru-RU"/>
        </a:p>
      </dgm:t>
    </dgm:pt>
    <dgm:pt modelId="{47674B5F-039A-4585-B5D4-739E2527014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70C0"/>
              </a:solidFill>
            </a:rPr>
            <a:t>НИИГрафит</a:t>
          </a:r>
          <a:endParaRPr lang="ru-RU" b="1" dirty="0">
            <a:solidFill>
              <a:srgbClr val="0070C0"/>
            </a:solidFill>
          </a:endParaRPr>
        </a:p>
      </dgm:t>
    </dgm:pt>
    <dgm:pt modelId="{F68BB839-D1F0-40CA-8E35-A025EA409621}" type="parTrans" cxnId="{06CFD023-04EF-43B9-8FE4-C9927B085DBA}">
      <dgm:prSet/>
      <dgm:spPr/>
      <dgm:t>
        <a:bodyPr/>
        <a:lstStyle/>
        <a:p>
          <a:endParaRPr lang="ru-RU"/>
        </a:p>
      </dgm:t>
    </dgm:pt>
    <dgm:pt modelId="{A23E57ED-4208-4EAE-91F9-D7EA20D9CCE8}" type="sibTrans" cxnId="{06CFD023-04EF-43B9-8FE4-C9927B085DBA}">
      <dgm:prSet/>
      <dgm:spPr/>
      <dgm:t>
        <a:bodyPr/>
        <a:lstStyle/>
        <a:p>
          <a:endParaRPr lang="ru-RU"/>
        </a:p>
      </dgm:t>
    </dgm:pt>
    <dgm:pt modelId="{35F84621-1816-48FB-9979-B47A682C421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НИИАР, ИРМ</a:t>
          </a:r>
          <a:endParaRPr lang="ru-RU" b="1" dirty="0">
            <a:solidFill>
              <a:srgbClr val="0070C0"/>
            </a:solidFill>
          </a:endParaRPr>
        </a:p>
      </dgm:t>
    </dgm:pt>
    <dgm:pt modelId="{C7B1DFA0-28A9-4430-9302-0F49D0AD78FD}" type="parTrans" cxnId="{258C0F12-D14C-4A3A-BA99-C4E552D39484}">
      <dgm:prSet/>
      <dgm:spPr/>
      <dgm:t>
        <a:bodyPr/>
        <a:lstStyle/>
        <a:p>
          <a:endParaRPr lang="ru-RU"/>
        </a:p>
      </dgm:t>
    </dgm:pt>
    <dgm:pt modelId="{40972495-687B-4ED6-9B1F-8E1B6DBF7178}" type="sibTrans" cxnId="{258C0F12-D14C-4A3A-BA99-C4E552D39484}">
      <dgm:prSet/>
      <dgm:spPr/>
      <dgm:t>
        <a:bodyPr/>
        <a:lstStyle/>
        <a:p>
          <a:endParaRPr lang="ru-RU"/>
        </a:p>
      </dgm:t>
    </dgm:pt>
    <dgm:pt modelId="{469D0FCE-F6FF-419A-B6E5-9BB2D49EF80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РАСУ</a:t>
          </a:r>
          <a:endParaRPr lang="ru-RU" b="1" dirty="0">
            <a:solidFill>
              <a:srgbClr val="0070C0"/>
            </a:solidFill>
          </a:endParaRPr>
        </a:p>
      </dgm:t>
    </dgm:pt>
    <dgm:pt modelId="{4AFF56DA-3A0B-463E-9623-317E0DF7237C}" type="parTrans" cxnId="{C9DC687F-2338-4440-8AC5-32D4CF2E5A18}">
      <dgm:prSet/>
      <dgm:spPr/>
      <dgm:t>
        <a:bodyPr/>
        <a:lstStyle/>
        <a:p>
          <a:endParaRPr lang="ru-RU"/>
        </a:p>
      </dgm:t>
    </dgm:pt>
    <dgm:pt modelId="{3DC84648-380C-4698-873C-A6607E26034D}" type="sibTrans" cxnId="{C9DC687F-2338-4440-8AC5-32D4CF2E5A18}">
      <dgm:prSet/>
      <dgm:spPr/>
      <dgm:t>
        <a:bodyPr/>
        <a:lstStyle/>
        <a:p>
          <a:endParaRPr lang="ru-RU"/>
        </a:p>
      </dgm:t>
    </dgm:pt>
    <dgm:pt modelId="{952E7933-FC63-4763-A75E-01C95065B4F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предприятия «Газпрома»</a:t>
          </a:r>
          <a:endParaRPr lang="ru-RU" b="1" dirty="0">
            <a:solidFill>
              <a:srgbClr val="0070C0"/>
            </a:solidFill>
          </a:endParaRPr>
        </a:p>
      </dgm:t>
    </dgm:pt>
    <dgm:pt modelId="{8445FB61-05BD-435C-B2B0-82E10FF1B3F4}" type="parTrans" cxnId="{7FF2608E-34D8-4CE0-BDBC-1102F73CE695}">
      <dgm:prSet/>
      <dgm:spPr/>
      <dgm:t>
        <a:bodyPr/>
        <a:lstStyle/>
        <a:p>
          <a:endParaRPr lang="ru-RU"/>
        </a:p>
      </dgm:t>
    </dgm:pt>
    <dgm:pt modelId="{55445631-A81C-4E01-960F-524CB53F8E67}" type="sibTrans" cxnId="{7FF2608E-34D8-4CE0-BDBC-1102F73CE695}">
      <dgm:prSet/>
      <dgm:spPr/>
      <dgm:t>
        <a:bodyPr/>
        <a:lstStyle/>
        <a:p>
          <a:endParaRPr lang="ru-RU"/>
        </a:p>
      </dgm:t>
    </dgm:pt>
    <dgm:pt modelId="{A44B564B-1520-4229-A86B-A55B8651A24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застройщик и эксплуатирующая организация</a:t>
          </a:r>
          <a:endParaRPr lang="ru-RU" sz="1400" dirty="0">
            <a:solidFill>
              <a:srgbClr val="0070C0"/>
            </a:solidFill>
          </a:endParaRPr>
        </a:p>
      </dgm:t>
    </dgm:pt>
    <dgm:pt modelId="{50536B2E-DA33-47D9-ACB8-1EC588090C90}" type="parTrans" cxnId="{4E10AE4C-C225-4D13-9261-3E144DA73C09}">
      <dgm:prSet/>
      <dgm:spPr/>
      <dgm:t>
        <a:bodyPr/>
        <a:lstStyle/>
        <a:p>
          <a:endParaRPr lang="ru-RU"/>
        </a:p>
      </dgm:t>
    </dgm:pt>
    <dgm:pt modelId="{5500F8B7-6BC0-43AC-BD9F-615F64D15BEB}" type="sibTrans" cxnId="{4E10AE4C-C225-4D13-9261-3E144DA73C09}">
      <dgm:prSet/>
      <dgm:spPr/>
      <dgm:t>
        <a:bodyPr/>
        <a:lstStyle/>
        <a:p>
          <a:endParaRPr lang="ru-RU"/>
        </a:p>
      </dgm:t>
    </dgm:pt>
    <dgm:pt modelId="{50186CF4-4681-4064-8827-3F0F711DC1F2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 головная организация, главный конструктор реакторной установки</a:t>
          </a:r>
          <a:endParaRPr lang="ru-RU" sz="1400" dirty="0">
            <a:solidFill>
              <a:srgbClr val="0070C0"/>
            </a:solidFill>
          </a:endParaRPr>
        </a:p>
      </dgm:t>
    </dgm:pt>
    <dgm:pt modelId="{7EF70A16-BF92-4B80-A9AB-BC8714A22064}" type="parTrans" cxnId="{5A73C6A7-AC21-4D9A-8CA3-AB9935664A7A}">
      <dgm:prSet/>
      <dgm:spPr/>
      <dgm:t>
        <a:bodyPr/>
        <a:lstStyle/>
        <a:p>
          <a:endParaRPr lang="ru-RU"/>
        </a:p>
      </dgm:t>
    </dgm:pt>
    <dgm:pt modelId="{9E240101-3E87-4F85-BE39-6A4FC70A1DE8}" type="sibTrans" cxnId="{5A73C6A7-AC21-4D9A-8CA3-AB9935664A7A}">
      <dgm:prSet/>
      <dgm:spPr/>
      <dgm:t>
        <a:bodyPr/>
        <a:lstStyle/>
        <a:p>
          <a:endParaRPr lang="ru-RU"/>
        </a:p>
      </dgm:t>
    </dgm:pt>
    <dgm:pt modelId="{2BC5E520-A0E5-4315-AF53-D3E59AB7A556}">
      <dgm:prSet custT="1"/>
      <dgm:spPr/>
      <dgm:t>
        <a:bodyPr/>
        <a:lstStyle/>
        <a:p>
          <a:r>
            <a:rPr lang="ru-RU" sz="1400" dirty="0" smtClean="0"/>
            <a:t> </a:t>
          </a:r>
          <a:r>
            <a:rPr lang="ru-RU" sz="1400" dirty="0" smtClean="0">
              <a:solidFill>
                <a:srgbClr val="0070C0"/>
              </a:solidFill>
            </a:rPr>
            <a:t>научный руководитель проекта АЭТС</a:t>
          </a:r>
          <a:endParaRPr lang="ru-RU" sz="1400" dirty="0">
            <a:solidFill>
              <a:srgbClr val="0070C0"/>
            </a:solidFill>
          </a:endParaRPr>
        </a:p>
      </dgm:t>
    </dgm:pt>
    <dgm:pt modelId="{3A0C905C-A56A-47B3-B306-5F1D283FDC83}" type="parTrans" cxnId="{59322C8D-248B-4388-AAAC-80615E6F7F1F}">
      <dgm:prSet/>
      <dgm:spPr/>
      <dgm:t>
        <a:bodyPr/>
        <a:lstStyle/>
        <a:p>
          <a:endParaRPr lang="ru-RU"/>
        </a:p>
      </dgm:t>
    </dgm:pt>
    <dgm:pt modelId="{9C8D479D-DA16-4599-83DD-3D0BFA9CAAB0}" type="sibTrans" cxnId="{59322C8D-248B-4388-AAAC-80615E6F7F1F}">
      <dgm:prSet/>
      <dgm:spPr/>
      <dgm:t>
        <a:bodyPr/>
        <a:lstStyle/>
        <a:p>
          <a:endParaRPr lang="ru-RU"/>
        </a:p>
      </dgm:t>
    </dgm:pt>
    <dgm:pt modelId="{E76DD817-0B0A-4A5C-AAED-BBB4D010FD87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генеральный проектант всего комплекса</a:t>
          </a:r>
          <a:endParaRPr lang="ru-RU" sz="1400" dirty="0">
            <a:solidFill>
              <a:srgbClr val="0070C0"/>
            </a:solidFill>
          </a:endParaRPr>
        </a:p>
      </dgm:t>
    </dgm:pt>
    <dgm:pt modelId="{25AA57AF-5EBD-41FB-94DE-D9F974FBCEAD}" type="parTrans" cxnId="{655DC562-6D77-4C43-B5B5-0B501413ABC3}">
      <dgm:prSet/>
      <dgm:spPr/>
      <dgm:t>
        <a:bodyPr/>
        <a:lstStyle/>
        <a:p>
          <a:endParaRPr lang="ru-RU"/>
        </a:p>
      </dgm:t>
    </dgm:pt>
    <dgm:pt modelId="{603334E1-9418-4CC5-B95E-54FBB7E1CC20}" type="sibTrans" cxnId="{655DC562-6D77-4C43-B5B5-0B501413ABC3}">
      <dgm:prSet/>
      <dgm:spPr/>
      <dgm:t>
        <a:bodyPr/>
        <a:lstStyle/>
        <a:p>
          <a:endParaRPr lang="ru-RU"/>
        </a:p>
      </dgm:t>
    </dgm:pt>
    <dgm:pt modelId="{A533B7DF-149A-4FEC-9CD3-C16425A1ACCE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 разработка и квалификация топлива</a:t>
          </a:r>
          <a:endParaRPr lang="ru-RU" sz="1400" dirty="0">
            <a:solidFill>
              <a:srgbClr val="0070C0"/>
            </a:solidFill>
          </a:endParaRPr>
        </a:p>
      </dgm:t>
    </dgm:pt>
    <dgm:pt modelId="{DBC674A2-A617-45E9-B1EC-415A423A4B9A}" type="parTrans" cxnId="{0A5448BC-09E0-4A29-85BF-47806C7969E9}">
      <dgm:prSet/>
      <dgm:spPr/>
      <dgm:t>
        <a:bodyPr/>
        <a:lstStyle/>
        <a:p>
          <a:endParaRPr lang="ru-RU"/>
        </a:p>
      </dgm:t>
    </dgm:pt>
    <dgm:pt modelId="{7BC48B1D-A97E-4856-A05D-09E1E9F6DF7E}" type="sibTrans" cxnId="{0A5448BC-09E0-4A29-85BF-47806C7969E9}">
      <dgm:prSet/>
      <dgm:spPr/>
      <dgm:t>
        <a:bodyPr/>
        <a:lstStyle/>
        <a:p>
          <a:endParaRPr lang="ru-RU"/>
        </a:p>
      </dgm:t>
    </dgm:pt>
    <dgm:pt modelId="{A9020777-A5B3-4649-AB9D-324C9B43A6B6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изготовление топлива</a:t>
          </a:r>
          <a:endParaRPr lang="ru-RU" sz="1400" dirty="0">
            <a:solidFill>
              <a:srgbClr val="0070C0"/>
            </a:solidFill>
          </a:endParaRPr>
        </a:p>
      </dgm:t>
    </dgm:pt>
    <dgm:pt modelId="{46C51BBF-6F62-4B0C-AFDE-76BEEA5F1F77}" type="parTrans" cxnId="{2930D90C-47D8-470D-9233-330B543FB8A0}">
      <dgm:prSet/>
      <dgm:spPr/>
      <dgm:t>
        <a:bodyPr/>
        <a:lstStyle/>
        <a:p>
          <a:endParaRPr lang="ru-RU"/>
        </a:p>
      </dgm:t>
    </dgm:pt>
    <dgm:pt modelId="{025997F3-0028-40F9-A71A-AB543F3EE179}" type="sibTrans" cxnId="{2930D90C-47D8-470D-9233-330B543FB8A0}">
      <dgm:prSet/>
      <dgm:spPr/>
      <dgm:t>
        <a:bodyPr/>
        <a:lstStyle/>
        <a:p>
          <a:endParaRPr lang="ru-RU"/>
        </a:p>
      </dgm:t>
    </dgm:pt>
    <dgm:pt modelId="{DDB09A20-3655-4424-B05A-0497FF7FD4D6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разработка технологии и квалификация графита</a:t>
          </a:r>
          <a:endParaRPr lang="ru-RU" sz="1400" dirty="0">
            <a:solidFill>
              <a:srgbClr val="0070C0"/>
            </a:solidFill>
          </a:endParaRPr>
        </a:p>
      </dgm:t>
    </dgm:pt>
    <dgm:pt modelId="{C0FFB50C-6877-46DF-93AC-D2FF7E93F5B9}" type="parTrans" cxnId="{CE6FB622-9ACD-4817-8B52-4E4AAE4ACC0E}">
      <dgm:prSet/>
      <dgm:spPr/>
      <dgm:t>
        <a:bodyPr/>
        <a:lstStyle/>
        <a:p>
          <a:endParaRPr lang="ru-RU"/>
        </a:p>
      </dgm:t>
    </dgm:pt>
    <dgm:pt modelId="{19BA05E8-D781-4BCD-9A3F-4027B7159BEC}" type="sibTrans" cxnId="{CE6FB622-9ACD-4817-8B52-4E4AAE4ACC0E}">
      <dgm:prSet/>
      <dgm:spPr/>
      <dgm:t>
        <a:bodyPr/>
        <a:lstStyle/>
        <a:p>
          <a:endParaRPr lang="ru-RU"/>
        </a:p>
      </dgm:t>
    </dgm:pt>
    <dgm:pt modelId="{3DA6F7C0-EB94-4482-9A13-D602E863AAF2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испытания топлива и материалов</a:t>
          </a:r>
          <a:endParaRPr lang="ru-RU" sz="1400" dirty="0">
            <a:solidFill>
              <a:srgbClr val="0070C0"/>
            </a:solidFill>
          </a:endParaRPr>
        </a:p>
      </dgm:t>
    </dgm:pt>
    <dgm:pt modelId="{9350DE8D-1A76-47AA-B42A-6FB9905A4FEF}" type="parTrans" cxnId="{F592CD75-392E-458F-A925-3CC65EF3194A}">
      <dgm:prSet/>
      <dgm:spPr/>
      <dgm:t>
        <a:bodyPr/>
        <a:lstStyle/>
        <a:p>
          <a:endParaRPr lang="ru-RU"/>
        </a:p>
      </dgm:t>
    </dgm:pt>
    <dgm:pt modelId="{42B43D53-A42F-4A38-851B-775C08B2CF4A}" type="sibTrans" cxnId="{F592CD75-392E-458F-A925-3CC65EF3194A}">
      <dgm:prSet/>
      <dgm:spPr/>
      <dgm:t>
        <a:bodyPr/>
        <a:lstStyle/>
        <a:p>
          <a:endParaRPr lang="ru-RU"/>
        </a:p>
      </dgm:t>
    </dgm:pt>
    <dgm:pt modelId="{3DBC3537-5159-4A55-8F4E-353575232221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разработчик АСУ ТП</a:t>
          </a:r>
          <a:endParaRPr lang="ru-RU" sz="1400" dirty="0">
            <a:solidFill>
              <a:srgbClr val="0070C0"/>
            </a:solidFill>
          </a:endParaRPr>
        </a:p>
      </dgm:t>
    </dgm:pt>
    <dgm:pt modelId="{8185469B-6B83-4AB2-ADB1-947AAACB6D45}" type="parTrans" cxnId="{EEE2CA49-FF02-479B-BD5C-12E3BF0838CB}">
      <dgm:prSet/>
      <dgm:spPr/>
      <dgm:t>
        <a:bodyPr/>
        <a:lstStyle/>
        <a:p>
          <a:endParaRPr lang="ru-RU"/>
        </a:p>
      </dgm:t>
    </dgm:pt>
    <dgm:pt modelId="{649B5BD8-9DBA-494B-88CF-0AB2B51BB6AF}" type="sibTrans" cxnId="{EEE2CA49-FF02-479B-BD5C-12E3BF0838CB}">
      <dgm:prSet/>
      <dgm:spPr/>
      <dgm:t>
        <a:bodyPr/>
        <a:lstStyle/>
        <a:p>
          <a:endParaRPr lang="ru-RU"/>
        </a:p>
      </dgm:t>
    </dgm:pt>
    <dgm:pt modelId="{B0831B58-19C7-43CE-B10A-2573BD6954AA}">
      <dgm:prSet custT="1"/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технологии подготовки и переработки газа, хранение, транспортировка и распределение водорода</a:t>
          </a:r>
          <a:endParaRPr lang="ru-RU" sz="1400" dirty="0">
            <a:solidFill>
              <a:srgbClr val="0070C0"/>
            </a:solidFill>
          </a:endParaRPr>
        </a:p>
      </dgm:t>
    </dgm:pt>
    <dgm:pt modelId="{94CAC99D-C723-473A-A2E1-F301DB97A011}" type="parTrans" cxnId="{50E9AA23-8DED-4EAB-84A5-6325261EEAD9}">
      <dgm:prSet/>
      <dgm:spPr/>
      <dgm:t>
        <a:bodyPr/>
        <a:lstStyle/>
        <a:p>
          <a:endParaRPr lang="ru-RU"/>
        </a:p>
      </dgm:t>
    </dgm:pt>
    <dgm:pt modelId="{3B35EB71-9AD4-4C85-8DB7-F9F75CA985C7}" type="sibTrans" cxnId="{50E9AA23-8DED-4EAB-84A5-6325261EEAD9}">
      <dgm:prSet/>
      <dgm:spPr/>
      <dgm:t>
        <a:bodyPr/>
        <a:lstStyle/>
        <a:p>
          <a:endParaRPr lang="ru-RU"/>
        </a:p>
      </dgm:t>
    </dgm:pt>
    <dgm:pt modelId="{8ED6806B-9447-4A16-A993-BB7F60134CAE}" type="pres">
      <dgm:prSet presAssocID="{DB99E921-34B0-4EDC-ABFE-C20163C71A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C442C-AA58-41E9-B29B-4B7FB699C58E}" type="pres">
      <dgm:prSet presAssocID="{6312DBFA-AA5F-4388-843B-0A47FFF8F468}" presName="linNode" presStyleCnt="0"/>
      <dgm:spPr/>
    </dgm:pt>
    <dgm:pt modelId="{ACAEDF6D-387B-4281-9416-FD4E6B77A28A}" type="pres">
      <dgm:prSet presAssocID="{6312DBFA-AA5F-4388-843B-0A47FFF8F468}" presName="parentText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AFB17-32B8-4390-ABA1-D94B1C146181}" type="pres">
      <dgm:prSet presAssocID="{6312DBFA-AA5F-4388-843B-0A47FFF8F468}" presName="descendantText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5313-4430-43CA-8C23-2D3265871017}" type="pres">
      <dgm:prSet presAssocID="{EE739A33-E3C1-42F8-9B5F-CEEFB9A6003E}" presName="sp" presStyleCnt="0"/>
      <dgm:spPr/>
    </dgm:pt>
    <dgm:pt modelId="{4CE9389A-38A1-434C-96EB-7AEBD706159F}" type="pres">
      <dgm:prSet presAssocID="{10A2D5D9-FD46-4CF2-9EE3-F023FA4547C4}" presName="linNode" presStyleCnt="0"/>
      <dgm:spPr/>
    </dgm:pt>
    <dgm:pt modelId="{E934A302-F1AC-4852-BA1F-1704B251F9D9}" type="pres">
      <dgm:prSet presAssocID="{10A2D5D9-FD46-4CF2-9EE3-F023FA4547C4}" presName="parentText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F72E5-4C2D-4987-B0D5-281F1F059545}" type="pres">
      <dgm:prSet presAssocID="{10A2D5D9-FD46-4CF2-9EE3-F023FA4547C4}" presName="descendantText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32EFD-7598-4AD3-B894-8AE6CF6A4955}" type="pres">
      <dgm:prSet presAssocID="{67B80275-57F3-4EB4-B1ED-AC18F88AD381}" presName="sp" presStyleCnt="0"/>
      <dgm:spPr/>
    </dgm:pt>
    <dgm:pt modelId="{A67BF6CD-FAC0-4951-98BC-7CB07954FC44}" type="pres">
      <dgm:prSet presAssocID="{B2F6652E-FB07-4E74-9C33-FE16E0F509D5}" presName="linNode" presStyleCnt="0"/>
      <dgm:spPr/>
    </dgm:pt>
    <dgm:pt modelId="{1395BD14-5BF2-4DCA-BB3C-F39A6416DAB2}" type="pres">
      <dgm:prSet presAssocID="{B2F6652E-FB07-4E74-9C33-FE16E0F509D5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28304-1C2C-47AD-A540-FC77B7ABBB23}" type="pres">
      <dgm:prSet presAssocID="{B2F6652E-FB07-4E74-9C33-FE16E0F509D5}" presName="descendantText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F91C-03EE-4FE3-9E91-6C3FC02E1401}" type="pres">
      <dgm:prSet presAssocID="{050841AC-3162-4C99-AC99-F56278B3FE39}" presName="sp" presStyleCnt="0"/>
      <dgm:spPr/>
    </dgm:pt>
    <dgm:pt modelId="{D7D10FB2-BAB9-4876-8FEF-0601E8951C77}" type="pres">
      <dgm:prSet presAssocID="{E25FE50F-6245-4B4B-9295-282716180B25}" presName="linNode" presStyleCnt="0"/>
      <dgm:spPr/>
    </dgm:pt>
    <dgm:pt modelId="{E3B45109-8A91-4EEF-9A2D-CCCB9DB63D23}" type="pres">
      <dgm:prSet presAssocID="{E25FE50F-6245-4B4B-9295-282716180B25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6906-49F5-4D79-8984-42D49B0CDFAE}" type="pres">
      <dgm:prSet presAssocID="{E25FE50F-6245-4B4B-9295-282716180B25}" presName="descendantText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3877-78C6-48A0-9360-5C728723F9C7}" type="pres">
      <dgm:prSet presAssocID="{B9F867FC-E581-4A0C-AD1B-73EF7AB08499}" presName="sp" presStyleCnt="0"/>
      <dgm:spPr/>
    </dgm:pt>
    <dgm:pt modelId="{2D6CCF4E-63B1-4DED-A386-A4E39C0C6F5B}" type="pres">
      <dgm:prSet presAssocID="{FF654877-DE29-49C7-9A06-7061A21A330E}" presName="linNode" presStyleCnt="0"/>
      <dgm:spPr/>
    </dgm:pt>
    <dgm:pt modelId="{E26DF22E-DE5F-4D55-B00A-4B3C7D36A334}" type="pres">
      <dgm:prSet presAssocID="{FF654877-DE29-49C7-9A06-7061A21A330E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088E-2C59-40C0-98AE-057F6453245A}" type="pres">
      <dgm:prSet presAssocID="{FF654877-DE29-49C7-9A06-7061A21A330E}" presName="descendantText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D6EDD-6DDE-4699-9C19-B8A900A5964F}" type="pres">
      <dgm:prSet presAssocID="{0A3595D0-D1C0-4249-B00C-CBE1372AF280}" presName="sp" presStyleCnt="0"/>
      <dgm:spPr/>
    </dgm:pt>
    <dgm:pt modelId="{39C9794D-CFAA-43BB-B09D-F0F720CB145D}" type="pres">
      <dgm:prSet presAssocID="{4CB2CD9C-B407-458C-B76D-B0C99010189C}" presName="linNode" presStyleCnt="0"/>
      <dgm:spPr/>
    </dgm:pt>
    <dgm:pt modelId="{7BA38915-AFFF-45EC-BA76-11A2494334F2}" type="pres">
      <dgm:prSet presAssocID="{4CB2CD9C-B407-458C-B76D-B0C99010189C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2B7F8-1EC8-4D05-83BB-A8524BC5EC38}" type="pres">
      <dgm:prSet presAssocID="{4CB2CD9C-B407-458C-B76D-B0C99010189C}" presName="descendantText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D5AC-7934-4D33-8ACB-6431EB6B842B}" type="pres">
      <dgm:prSet presAssocID="{A7E93F8D-31DA-44B8-8851-3559B2972BF0}" presName="sp" presStyleCnt="0"/>
      <dgm:spPr/>
    </dgm:pt>
    <dgm:pt modelId="{12534D15-A4C6-47A2-8B47-EBADE4DDE219}" type="pres">
      <dgm:prSet presAssocID="{47674B5F-039A-4585-B5D4-739E25270145}" presName="linNode" presStyleCnt="0"/>
      <dgm:spPr/>
    </dgm:pt>
    <dgm:pt modelId="{74E5A0CB-2A05-4DA0-93AD-05DA0F73C291}" type="pres">
      <dgm:prSet presAssocID="{47674B5F-039A-4585-B5D4-739E25270145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B5FD1-0694-409C-B58C-D604D3134300}" type="pres">
      <dgm:prSet presAssocID="{47674B5F-039A-4585-B5D4-739E25270145}" presName="descendantText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131F6-0616-49D8-96FC-BA7FAE46074B}" type="pres">
      <dgm:prSet presAssocID="{A23E57ED-4208-4EAE-91F9-D7EA20D9CCE8}" presName="sp" presStyleCnt="0"/>
      <dgm:spPr/>
    </dgm:pt>
    <dgm:pt modelId="{85F1E253-6C5B-4374-9B2B-A026210D4FC8}" type="pres">
      <dgm:prSet presAssocID="{35F84621-1816-48FB-9979-B47A682C421F}" presName="linNode" presStyleCnt="0"/>
      <dgm:spPr/>
    </dgm:pt>
    <dgm:pt modelId="{ACC04150-D167-4E12-AE43-8CD77CEF873F}" type="pres">
      <dgm:prSet presAssocID="{35F84621-1816-48FB-9979-B47A682C421F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6713-1F5D-41DA-B1FF-8039EEBC9B5D}" type="pres">
      <dgm:prSet presAssocID="{35F84621-1816-48FB-9979-B47A682C421F}" presName="descendantText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79215-0414-49AF-BDC5-67754C9B68A0}" type="pres">
      <dgm:prSet presAssocID="{40972495-687B-4ED6-9B1F-8E1B6DBF7178}" presName="sp" presStyleCnt="0"/>
      <dgm:spPr/>
    </dgm:pt>
    <dgm:pt modelId="{CDAA0B3E-8759-49A4-89EF-CC704BD83979}" type="pres">
      <dgm:prSet presAssocID="{469D0FCE-F6FF-419A-B6E5-9BB2D49EF809}" presName="linNode" presStyleCnt="0"/>
      <dgm:spPr/>
    </dgm:pt>
    <dgm:pt modelId="{D4EBA213-F352-4B16-9550-801A1452FEE1}" type="pres">
      <dgm:prSet presAssocID="{469D0FCE-F6FF-419A-B6E5-9BB2D49EF809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BFDF0-4DA2-495A-88CB-27FDFCAE7C9F}" type="pres">
      <dgm:prSet presAssocID="{469D0FCE-F6FF-419A-B6E5-9BB2D49EF809}" presName="descendantText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32DCE-C073-421F-8EA3-93F850C7F011}" type="pres">
      <dgm:prSet presAssocID="{3DC84648-380C-4698-873C-A6607E26034D}" presName="sp" presStyleCnt="0"/>
      <dgm:spPr/>
    </dgm:pt>
    <dgm:pt modelId="{D219FFDF-3E84-4BE0-A88D-A818D2A4622C}" type="pres">
      <dgm:prSet presAssocID="{952E7933-FC63-4763-A75E-01C95065B4FB}" presName="linNode" presStyleCnt="0"/>
      <dgm:spPr/>
    </dgm:pt>
    <dgm:pt modelId="{B59B3B53-D242-4D8D-8E0E-DF7E806692EC}" type="pres">
      <dgm:prSet presAssocID="{952E7933-FC63-4763-A75E-01C95065B4FB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0168D-CA7F-499E-9F8B-2A5D0A131E9A}" type="pres">
      <dgm:prSet presAssocID="{952E7933-FC63-4763-A75E-01C95065B4FB}" presName="descendantText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DCA31-1822-450B-A59E-E01541C31FDD}" type="presOf" srcId="{469D0FCE-F6FF-419A-B6E5-9BB2D49EF809}" destId="{D4EBA213-F352-4B16-9550-801A1452FEE1}" srcOrd="0" destOrd="0" presId="urn:microsoft.com/office/officeart/2005/8/layout/vList5"/>
    <dgm:cxn modelId="{06CFD023-04EF-43B9-8FE4-C9927B085DBA}" srcId="{DB99E921-34B0-4EDC-ABFE-C20163C71A61}" destId="{47674B5F-039A-4585-B5D4-739E25270145}" srcOrd="6" destOrd="0" parTransId="{F68BB839-D1F0-40CA-8E35-A025EA409621}" sibTransId="{A23E57ED-4208-4EAE-91F9-D7EA20D9CCE8}"/>
    <dgm:cxn modelId="{1E2DC892-6CAF-450E-BF49-F1186D98FF8D}" type="presOf" srcId="{10A2D5D9-FD46-4CF2-9EE3-F023FA4547C4}" destId="{E934A302-F1AC-4852-BA1F-1704B251F9D9}" srcOrd="0" destOrd="0" presId="urn:microsoft.com/office/officeart/2005/8/layout/vList5"/>
    <dgm:cxn modelId="{365F25EC-882F-4FDE-B46B-17122D47B074}" type="presOf" srcId="{E76DD817-0B0A-4A5C-AAED-BBB4D010FD87}" destId="{F3D96906-49F5-4D79-8984-42D49B0CDFAE}" srcOrd="0" destOrd="0" presId="urn:microsoft.com/office/officeart/2005/8/layout/vList5"/>
    <dgm:cxn modelId="{6ED8BE91-5DC8-4476-BA53-BCD6081DDD22}" type="presOf" srcId="{3DBC3537-5159-4A55-8F4E-353575232221}" destId="{323BFDF0-4DA2-495A-88CB-27FDFCAE7C9F}" srcOrd="0" destOrd="0" presId="urn:microsoft.com/office/officeart/2005/8/layout/vList5"/>
    <dgm:cxn modelId="{5A73C6A7-AC21-4D9A-8CA3-AB9935664A7A}" srcId="{10A2D5D9-FD46-4CF2-9EE3-F023FA4547C4}" destId="{50186CF4-4681-4064-8827-3F0F711DC1F2}" srcOrd="0" destOrd="0" parTransId="{7EF70A16-BF92-4B80-A9AB-BC8714A22064}" sibTransId="{9E240101-3E87-4F85-BE39-6A4FC70A1DE8}"/>
    <dgm:cxn modelId="{50E9AA23-8DED-4EAB-84A5-6325261EEAD9}" srcId="{952E7933-FC63-4763-A75E-01C95065B4FB}" destId="{B0831B58-19C7-43CE-B10A-2573BD6954AA}" srcOrd="0" destOrd="0" parTransId="{94CAC99D-C723-473A-A2E1-F301DB97A011}" sibTransId="{3B35EB71-9AD4-4C85-8DB7-F9F75CA985C7}"/>
    <dgm:cxn modelId="{BC812C66-5EDF-4AAA-9997-8ADF9DD85A81}" type="presOf" srcId="{FF654877-DE29-49C7-9A06-7061A21A330E}" destId="{E26DF22E-DE5F-4D55-B00A-4B3C7D36A334}" srcOrd="0" destOrd="0" presId="urn:microsoft.com/office/officeart/2005/8/layout/vList5"/>
    <dgm:cxn modelId="{6FD8DA06-97D4-4679-9430-7DCB0AF4577D}" type="presOf" srcId="{3DA6F7C0-EB94-4482-9A13-D602E863AAF2}" destId="{60786713-1F5D-41DA-B1FF-8039EEBC9B5D}" srcOrd="0" destOrd="0" presId="urn:microsoft.com/office/officeart/2005/8/layout/vList5"/>
    <dgm:cxn modelId="{7E85944C-8E3E-473F-9445-9BC19A882559}" type="presOf" srcId="{50186CF4-4681-4064-8827-3F0F711DC1F2}" destId="{DE8F72E5-4C2D-4987-B0D5-281F1F059545}" srcOrd="0" destOrd="0" presId="urn:microsoft.com/office/officeart/2005/8/layout/vList5"/>
    <dgm:cxn modelId="{9233FFFA-23D6-4568-A406-E303807B5FDD}" type="presOf" srcId="{47674B5F-039A-4585-B5D4-739E25270145}" destId="{74E5A0CB-2A05-4DA0-93AD-05DA0F73C291}" srcOrd="0" destOrd="0" presId="urn:microsoft.com/office/officeart/2005/8/layout/vList5"/>
    <dgm:cxn modelId="{F592CD75-392E-458F-A925-3CC65EF3194A}" srcId="{35F84621-1816-48FB-9979-B47A682C421F}" destId="{3DA6F7C0-EB94-4482-9A13-D602E863AAF2}" srcOrd="0" destOrd="0" parTransId="{9350DE8D-1A76-47AA-B42A-6FB9905A4FEF}" sibTransId="{42B43D53-A42F-4A38-851B-775C08B2CF4A}"/>
    <dgm:cxn modelId="{3F8089FF-FDCF-4F14-9153-1A47A35B4E73}" type="presOf" srcId="{DDB09A20-3655-4424-B05A-0497FF7FD4D6}" destId="{795B5FD1-0694-409C-B58C-D604D3134300}" srcOrd="0" destOrd="0" presId="urn:microsoft.com/office/officeart/2005/8/layout/vList5"/>
    <dgm:cxn modelId="{258C0F12-D14C-4A3A-BA99-C4E552D39484}" srcId="{DB99E921-34B0-4EDC-ABFE-C20163C71A61}" destId="{35F84621-1816-48FB-9979-B47A682C421F}" srcOrd="7" destOrd="0" parTransId="{C7B1DFA0-28A9-4430-9302-0F49D0AD78FD}" sibTransId="{40972495-687B-4ED6-9B1F-8E1B6DBF7178}"/>
    <dgm:cxn modelId="{DCD30CB2-9A46-48A8-A8CA-BD60A6D2196F}" type="presOf" srcId="{E25FE50F-6245-4B4B-9295-282716180B25}" destId="{E3B45109-8A91-4EEF-9A2D-CCCB9DB63D23}" srcOrd="0" destOrd="0" presId="urn:microsoft.com/office/officeart/2005/8/layout/vList5"/>
    <dgm:cxn modelId="{C0FBC868-6548-46EC-A1CF-B23072D0FEFB}" type="presOf" srcId="{2BC5E520-A0E5-4315-AF53-D3E59AB7A556}" destId="{71028304-1C2C-47AD-A540-FC77B7ABBB23}" srcOrd="0" destOrd="0" presId="urn:microsoft.com/office/officeart/2005/8/layout/vList5"/>
    <dgm:cxn modelId="{CE6FB622-9ACD-4817-8B52-4E4AAE4ACC0E}" srcId="{47674B5F-039A-4585-B5D4-739E25270145}" destId="{DDB09A20-3655-4424-B05A-0497FF7FD4D6}" srcOrd="0" destOrd="0" parTransId="{C0FFB50C-6877-46DF-93AC-D2FF7E93F5B9}" sibTransId="{19BA05E8-D781-4BCD-9A3F-4027B7159BEC}"/>
    <dgm:cxn modelId="{A413B049-4B50-45E3-BF4E-FB73D4A706D0}" type="presOf" srcId="{952E7933-FC63-4763-A75E-01C95065B4FB}" destId="{B59B3B53-D242-4D8D-8E0E-DF7E806692EC}" srcOrd="0" destOrd="0" presId="urn:microsoft.com/office/officeart/2005/8/layout/vList5"/>
    <dgm:cxn modelId="{2DE8ECA7-F235-4053-88C6-56156912AF88}" type="presOf" srcId="{DB99E921-34B0-4EDC-ABFE-C20163C71A61}" destId="{8ED6806B-9447-4A16-A993-BB7F60134CAE}" srcOrd="0" destOrd="0" presId="urn:microsoft.com/office/officeart/2005/8/layout/vList5"/>
    <dgm:cxn modelId="{4BD3B141-557B-4EB0-A4EA-DC6540086F50}" srcId="{DB99E921-34B0-4EDC-ABFE-C20163C71A61}" destId="{E25FE50F-6245-4B4B-9295-282716180B25}" srcOrd="3" destOrd="0" parTransId="{CD6560DE-FB78-4796-9A5B-A826C519B630}" sibTransId="{B9F867FC-E581-4A0C-AD1B-73EF7AB08499}"/>
    <dgm:cxn modelId="{CBCFCF7A-D8D3-48A4-83EC-1F10F70A131C}" srcId="{DB99E921-34B0-4EDC-ABFE-C20163C71A61}" destId="{B2F6652E-FB07-4E74-9C33-FE16E0F509D5}" srcOrd="2" destOrd="0" parTransId="{1915FD38-65BE-4022-BEB1-D574A521AAEF}" sibTransId="{050841AC-3162-4C99-AC99-F56278B3FE39}"/>
    <dgm:cxn modelId="{2930D90C-47D8-470D-9233-330B543FB8A0}" srcId="{4CB2CD9C-B407-458C-B76D-B0C99010189C}" destId="{A9020777-A5B3-4649-AB9D-324C9B43A6B6}" srcOrd="0" destOrd="0" parTransId="{46C51BBF-6F62-4B0C-AFDE-76BEEA5F1F77}" sibTransId="{025997F3-0028-40F9-A71A-AB543F3EE179}"/>
    <dgm:cxn modelId="{59322C8D-248B-4388-AAAC-80615E6F7F1F}" srcId="{B2F6652E-FB07-4E74-9C33-FE16E0F509D5}" destId="{2BC5E520-A0E5-4315-AF53-D3E59AB7A556}" srcOrd="0" destOrd="0" parTransId="{3A0C905C-A56A-47B3-B306-5F1D283FDC83}" sibTransId="{9C8D479D-DA16-4599-83DD-3D0BFA9CAAB0}"/>
    <dgm:cxn modelId="{F6EB1C7B-081F-41C9-817A-51671919CA72}" srcId="{DB99E921-34B0-4EDC-ABFE-C20163C71A61}" destId="{6312DBFA-AA5F-4388-843B-0A47FFF8F468}" srcOrd="0" destOrd="0" parTransId="{C90C4CE5-533C-4984-AA62-B6176DC99C9C}" sibTransId="{EE739A33-E3C1-42F8-9B5F-CEEFB9A6003E}"/>
    <dgm:cxn modelId="{A7442A8F-2852-4F2C-9AF1-DE0AADA8E05B}" type="presOf" srcId="{6312DBFA-AA5F-4388-843B-0A47FFF8F468}" destId="{ACAEDF6D-387B-4281-9416-FD4E6B77A28A}" srcOrd="0" destOrd="0" presId="urn:microsoft.com/office/officeart/2005/8/layout/vList5"/>
    <dgm:cxn modelId="{C9DC687F-2338-4440-8AC5-32D4CF2E5A18}" srcId="{DB99E921-34B0-4EDC-ABFE-C20163C71A61}" destId="{469D0FCE-F6FF-419A-B6E5-9BB2D49EF809}" srcOrd="8" destOrd="0" parTransId="{4AFF56DA-3A0B-463E-9623-317E0DF7237C}" sibTransId="{3DC84648-380C-4698-873C-A6607E26034D}"/>
    <dgm:cxn modelId="{5AE3B1BF-0213-4304-AAD3-F83A731E17DD}" srcId="{DB99E921-34B0-4EDC-ABFE-C20163C71A61}" destId="{10A2D5D9-FD46-4CF2-9EE3-F023FA4547C4}" srcOrd="1" destOrd="0" parTransId="{D1C593BC-565B-4EC7-A1CC-2BBE17D9FE70}" sibTransId="{67B80275-57F3-4EB4-B1ED-AC18F88AD381}"/>
    <dgm:cxn modelId="{52435718-6D7B-4A33-B7D7-86C488F6B4C5}" srcId="{DB99E921-34B0-4EDC-ABFE-C20163C71A61}" destId="{FF654877-DE29-49C7-9A06-7061A21A330E}" srcOrd="4" destOrd="0" parTransId="{47E544F2-77A4-4630-8489-D8EA25A3B40E}" sibTransId="{0A3595D0-D1C0-4249-B00C-CBE1372AF280}"/>
    <dgm:cxn modelId="{EEE2CA49-FF02-479B-BD5C-12E3BF0838CB}" srcId="{469D0FCE-F6FF-419A-B6E5-9BB2D49EF809}" destId="{3DBC3537-5159-4A55-8F4E-353575232221}" srcOrd="0" destOrd="0" parTransId="{8185469B-6B83-4AB2-ADB1-947AAACB6D45}" sibTransId="{649B5BD8-9DBA-494B-88CF-0AB2B51BB6AF}"/>
    <dgm:cxn modelId="{62E930F6-CF54-41A7-A77F-B502EDDB8A0F}" srcId="{DB99E921-34B0-4EDC-ABFE-C20163C71A61}" destId="{4CB2CD9C-B407-458C-B76D-B0C99010189C}" srcOrd="5" destOrd="0" parTransId="{91E17F62-76B8-4CAF-8C9E-61EE26B9F23B}" sibTransId="{A7E93F8D-31DA-44B8-8851-3559B2972BF0}"/>
    <dgm:cxn modelId="{2A6CD2A5-D407-4953-98BE-3F9244788188}" type="presOf" srcId="{4CB2CD9C-B407-458C-B76D-B0C99010189C}" destId="{7BA38915-AFFF-45EC-BA76-11A2494334F2}" srcOrd="0" destOrd="0" presId="urn:microsoft.com/office/officeart/2005/8/layout/vList5"/>
    <dgm:cxn modelId="{907CD0B2-B36C-4098-8AF7-4CA1A50BDBC8}" type="presOf" srcId="{B0831B58-19C7-43CE-B10A-2573BD6954AA}" destId="{6F50168D-CA7F-499E-9F8B-2A5D0A131E9A}" srcOrd="0" destOrd="0" presId="urn:microsoft.com/office/officeart/2005/8/layout/vList5"/>
    <dgm:cxn modelId="{C6BF605C-7518-44D4-ABA5-36CC5D560071}" type="presOf" srcId="{35F84621-1816-48FB-9979-B47A682C421F}" destId="{ACC04150-D167-4E12-AE43-8CD77CEF873F}" srcOrd="0" destOrd="0" presId="urn:microsoft.com/office/officeart/2005/8/layout/vList5"/>
    <dgm:cxn modelId="{3D21F032-14A4-4087-8FFE-BDE5000832A8}" type="presOf" srcId="{A533B7DF-149A-4FEC-9CD3-C16425A1ACCE}" destId="{E510088E-2C59-40C0-98AE-057F6453245A}" srcOrd="0" destOrd="0" presId="urn:microsoft.com/office/officeart/2005/8/layout/vList5"/>
    <dgm:cxn modelId="{CA8F570C-395B-48CB-B3C6-1AB43C72C560}" type="presOf" srcId="{A9020777-A5B3-4649-AB9D-324C9B43A6B6}" destId="{8A72B7F8-1EC8-4D05-83BB-A8524BC5EC38}" srcOrd="0" destOrd="0" presId="urn:microsoft.com/office/officeart/2005/8/layout/vList5"/>
    <dgm:cxn modelId="{7FF2608E-34D8-4CE0-BDBC-1102F73CE695}" srcId="{DB99E921-34B0-4EDC-ABFE-C20163C71A61}" destId="{952E7933-FC63-4763-A75E-01C95065B4FB}" srcOrd="9" destOrd="0" parTransId="{8445FB61-05BD-435C-B2B0-82E10FF1B3F4}" sibTransId="{55445631-A81C-4E01-960F-524CB53F8E67}"/>
    <dgm:cxn modelId="{4E10AE4C-C225-4D13-9261-3E144DA73C09}" srcId="{6312DBFA-AA5F-4388-843B-0A47FFF8F468}" destId="{A44B564B-1520-4229-A86B-A55B8651A242}" srcOrd="0" destOrd="0" parTransId="{50536B2E-DA33-47D9-ACB8-1EC588090C90}" sibTransId="{5500F8B7-6BC0-43AC-BD9F-615F64D15BEB}"/>
    <dgm:cxn modelId="{59C75A1C-A2CA-4D3C-8E03-0BA9004C9CA6}" type="presOf" srcId="{B2F6652E-FB07-4E74-9C33-FE16E0F509D5}" destId="{1395BD14-5BF2-4DCA-BB3C-F39A6416DAB2}" srcOrd="0" destOrd="0" presId="urn:microsoft.com/office/officeart/2005/8/layout/vList5"/>
    <dgm:cxn modelId="{9F89A516-BE7A-4C37-B086-1CD6DB93BFAE}" type="presOf" srcId="{A44B564B-1520-4229-A86B-A55B8651A242}" destId="{CBAAFB17-32B8-4390-ABA1-D94B1C146181}" srcOrd="0" destOrd="0" presId="urn:microsoft.com/office/officeart/2005/8/layout/vList5"/>
    <dgm:cxn modelId="{0A5448BC-09E0-4A29-85BF-47806C7969E9}" srcId="{FF654877-DE29-49C7-9A06-7061A21A330E}" destId="{A533B7DF-149A-4FEC-9CD3-C16425A1ACCE}" srcOrd="0" destOrd="0" parTransId="{DBC674A2-A617-45E9-B1EC-415A423A4B9A}" sibTransId="{7BC48B1D-A97E-4856-A05D-09E1E9F6DF7E}"/>
    <dgm:cxn modelId="{655DC562-6D77-4C43-B5B5-0B501413ABC3}" srcId="{E25FE50F-6245-4B4B-9295-282716180B25}" destId="{E76DD817-0B0A-4A5C-AAED-BBB4D010FD87}" srcOrd="0" destOrd="0" parTransId="{25AA57AF-5EBD-41FB-94DE-D9F974FBCEAD}" sibTransId="{603334E1-9418-4CC5-B95E-54FBB7E1CC20}"/>
    <dgm:cxn modelId="{3992C003-79D3-47B1-A5A7-B97FFE30C9CA}" type="presParOf" srcId="{8ED6806B-9447-4A16-A993-BB7F60134CAE}" destId="{E06C442C-AA58-41E9-B29B-4B7FB699C58E}" srcOrd="0" destOrd="0" presId="urn:microsoft.com/office/officeart/2005/8/layout/vList5"/>
    <dgm:cxn modelId="{FBCEF047-DA0C-420E-856C-216CB65E9A6C}" type="presParOf" srcId="{E06C442C-AA58-41E9-B29B-4B7FB699C58E}" destId="{ACAEDF6D-387B-4281-9416-FD4E6B77A28A}" srcOrd="0" destOrd="0" presId="urn:microsoft.com/office/officeart/2005/8/layout/vList5"/>
    <dgm:cxn modelId="{257B7631-FE60-4A8A-A7AE-970685E2FDD0}" type="presParOf" srcId="{E06C442C-AA58-41E9-B29B-4B7FB699C58E}" destId="{CBAAFB17-32B8-4390-ABA1-D94B1C146181}" srcOrd="1" destOrd="0" presId="urn:microsoft.com/office/officeart/2005/8/layout/vList5"/>
    <dgm:cxn modelId="{C805CAFF-0FBE-45F3-8CB9-2B3C4ABE7519}" type="presParOf" srcId="{8ED6806B-9447-4A16-A993-BB7F60134CAE}" destId="{CC065313-4430-43CA-8C23-2D3265871017}" srcOrd="1" destOrd="0" presId="urn:microsoft.com/office/officeart/2005/8/layout/vList5"/>
    <dgm:cxn modelId="{45AAFA6E-6CB0-4541-944A-2878ADEC3DF6}" type="presParOf" srcId="{8ED6806B-9447-4A16-A993-BB7F60134CAE}" destId="{4CE9389A-38A1-434C-96EB-7AEBD706159F}" srcOrd="2" destOrd="0" presId="urn:microsoft.com/office/officeart/2005/8/layout/vList5"/>
    <dgm:cxn modelId="{2104C898-DC50-4084-BECC-67D536AEED97}" type="presParOf" srcId="{4CE9389A-38A1-434C-96EB-7AEBD706159F}" destId="{E934A302-F1AC-4852-BA1F-1704B251F9D9}" srcOrd="0" destOrd="0" presId="urn:microsoft.com/office/officeart/2005/8/layout/vList5"/>
    <dgm:cxn modelId="{DBBD307E-41FF-4803-AE44-2695E73D05E9}" type="presParOf" srcId="{4CE9389A-38A1-434C-96EB-7AEBD706159F}" destId="{DE8F72E5-4C2D-4987-B0D5-281F1F059545}" srcOrd="1" destOrd="0" presId="urn:microsoft.com/office/officeart/2005/8/layout/vList5"/>
    <dgm:cxn modelId="{4467BD45-DE72-47F1-A5DA-54FD213C77E5}" type="presParOf" srcId="{8ED6806B-9447-4A16-A993-BB7F60134CAE}" destId="{50932EFD-7598-4AD3-B894-8AE6CF6A4955}" srcOrd="3" destOrd="0" presId="urn:microsoft.com/office/officeart/2005/8/layout/vList5"/>
    <dgm:cxn modelId="{39856241-C6F2-4861-B191-BC6A6BBD7B80}" type="presParOf" srcId="{8ED6806B-9447-4A16-A993-BB7F60134CAE}" destId="{A67BF6CD-FAC0-4951-98BC-7CB07954FC44}" srcOrd="4" destOrd="0" presId="urn:microsoft.com/office/officeart/2005/8/layout/vList5"/>
    <dgm:cxn modelId="{435ED153-2C31-45E6-AC9A-3D3710C88436}" type="presParOf" srcId="{A67BF6CD-FAC0-4951-98BC-7CB07954FC44}" destId="{1395BD14-5BF2-4DCA-BB3C-F39A6416DAB2}" srcOrd="0" destOrd="0" presId="urn:microsoft.com/office/officeart/2005/8/layout/vList5"/>
    <dgm:cxn modelId="{1BF70DCD-F9FB-4632-85D0-8ACE15938CEE}" type="presParOf" srcId="{A67BF6CD-FAC0-4951-98BC-7CB07954FC44}" destId="{71028304-1C2C-47AD-A540-FC77B7ABBB23}" srcOrd="1" destOrd="0" presId="urn:microsoft.com/office/officeart/2005/8/layout/vList5"/>
    <dgm:cxn modelId="{40EAA971-214B-4D0C-83AD-899E58C1593A}" type="presParOf" srcId="{8ED6806B-9447-4A16-A993-BB7F60134CAE}" destId="{CFB9F91C-03EE-4FE3-9E91-6C3FC02E1401}" srcOrd="5" destOrd="0" presId="urn:microsoft.com/office/officeart/2005/8/layout/vList5"/>
    <dgm:cxn modelId="{A02BA416-AB28-4DF9-96DF-6536DDE5505D}" type="presParOf" srcId="{8ED6806B-9447-4A16-A993-BB7F60134CAE}" destId="{D7D10FB2-BAB9-4876-8FEF-0601E8951C77}" srcOrd="6" destOrd="0" presId="urn:microsoft.com/office/officeart/2005/8/layout/vList5"/>
    <dgm:cxn modelId="{FEFDCB89-F9EA-4778-938F-F6F99E6BF5D4}" type="presParOf" srcId="{D7D10FB2-BAB9-4876-8FEF-0601E8951C77}" destId="{E3B45109-8A91-4EEF-9A2D-CCCB9DB63D23}" srcOrd="0" destOrd="0" presId="urn:microsoft.com/office/officeart/2005/8/layout/vList5"/>
    <dgm:cxn modelId="{F8FC2D60-93F4-4C35-9C32-7CEB6FE130AB}" type="presParOf" srcId="{D7D10FB2-BAB9-4876-8FEF-0601E8951C77}" destId="{F3D96906-49F5-4D79-8984-42D49B0CDFAE}" srcOrd="1" destOrd="0" presId="urn:microsoft.com/office/officeart/2005/8/layout/vList5"/>
    <dgm:cxn modelId="{D244D253-A28E-43A4-9083-9A371157569A}" type="presParOf" srcId="{8ED6806B-9447-4A16-A993-BB7F60134CAE}" destId="{11DF3877-78C6-48A0-9360-5C728723F9C7}" srcOrd="7" destOrd="0" presId="urn:microsoft.com/office/officeart/2005/8/layout/vList5"/>
    <dgm:cxn modelId="{9675D60D-4A4D-41D4-B503-06DC6F93A26F}" type="presParOf" srcId="{8ED6806B-9447-4A16-A993-BB7F60134CAE}" destId="{2D6CCF4E-63B1-4DED-A386-A4E39C0C6F5B}" srcOrd="8" destOrd="0" presId="urn:microsoft.com/office/officeart/2005/8/layout/vList5"/>
    <dgm:cxn modelId="{3FEF0831-CED7-401B-A24A-D65A8F0E0D7B}" type="presParOf" srcId="{2D6CCF4E-63B1-4DED-A386-A4E39C0C6F5B}" destId="{E26DF22E-DE5F-4D55-B00A-4B3C7D36A334}" srcOrd="0" destOrd="0" presId="urn:microsoft.com/office/officeart/2005/8/layout/vList5"/>
    <dgm:cxn modelId="{A862CB0C-E8C7-4584-84C9-7BB4CABE0D8C}" type="presParOf" srcId="{2D6CCF4E-63B1-4DED-A386-A4E39C0C6F5B}" destId="{E510088E-2C59-40C0-98AE-057F6453245A}" srcOrd="1" destOrd="0" presId="urn:microsoft.com/office/officeart/2005/8/layout/vList5"/>
    <dgm:cxn modelId="{D2E24076-2B53-416D-98CE-EA4EFA522118}" type="presParOf" srcId="{8ED6806B-9447-4A16-A993-BB7F60134CAE}" destId="{CADD6EDD-6DDE-4699-9C19-B8A900A5964F}" srcOrd="9" destOrd="0" presId="urn:microsoft.com/office/officeart/2005/8/layout/vList5"/>
    <dgm:cxn modelId="{FB047843-1385-4864-BDE2-F458DC69810B}" type="presParOf" srcId="{8ED6806B-9447-4A16-A993-BB7F60134CAE}" destId="{39C9794D-CFAA-43BB-B09D-F0F720CB145D}" srcOrd="10" destOrd="0" presId="urn:microsoft.com/office/officeart/2005/8/layout/vList5"/>
    <dgm:cxn modelId="{05A0084A-F025-4236-B4EA-8762AC848945}" type="presParOf" srcId="{39C9794D-CFAA-43BB-B09D-F0F720CB145D}" destId="{7BA38915-AFFF-45EC-BA76-11A2494334F2}" srcOrd="0" destOrd="0" presId="urn:microsoft.com/office/officeart/2005/8/layout/vList5"/>
    <dgm:cxn modelId="{955D1E90-A3D6-4108-B726-7D2A255EDA5C}" type="presParOf" srcId="{39C9794D-CFAA-43BB-B09D-F0F720CB145D}" destId="{8A72B7F8-1EC8-4D05-83BB-A8524BC5EC38}" srcOrd="1" destOrd="0" presId="urn:microsoft.com/office/officeart/2005/8/layout/vList5"/>
    <dgm:cxn modelId="{D9FC2682-B664-4DCD-874D-D84E0DD3FE18}" type="presParOf" srcId="{8ED6806B-9447-4A16-A993-BB7F60134CAE}" destId="{4653D5AC-7934-4D33-8ACB-6431EB6B842B}" srcOrd="11" destOrd="0" presId="urn:microsoft.com/office/officeart/2005/8/layout/vList5"/>
    <dgm:cxn modelId="{EDB47C5D-25BA-437B-80CF-25169EEE8205}" type="presParOf" srcId="{8ED6806B-9447-4A16-A993-BB7F60134CAE}" destId="{12534D15-A4C6-47A2-8B47-EBADE4DDE219}" srcOrd="12" destOrd="0" presId="urn:microsoft.com/office/officeart/2005/8/layout/vList5"/>
    <dgm:cxn modelId="{6A78D5E2-F97E-4C07-A7A8-CFB5611495F8}" type="presParOf" srcId="{12534D15-A4C6-47A2-8B47-EBADE4DDE219}" destId="{74E5A0CB-2A05-4DA0-93AD-05DA0F73C291}" srcOrd="0" destOrd="0" presId="urn:microsoft.com/office/officeart/2005/8/layout/vList5"/>
    <dgm:cxn modelId="{5521CECB-1720-4ED8-AEF6-F28F9E33EFF3}" type="presParOf" srcId="{12534D15-A4C6-47A2-8B47-EBADE4DDE219}" destId="{795B5FD1-0694-409C-B58C-D604D3134300}" srcOrd="1" destOrd="0" presId="urn:microsoft.com/office/officeart/2005/8/layout/vList5"/>
    <dgm:cxn modelId="{39D3F25D-9C16-410C-A490-C916B234679C}" type="presParOf" srcId="{8ED6806B-9447-4A16-A993-BB7F60134CAE}" destId="{84D131F6-0616-49D8-96FC-BA7FAE46074B}" srcOrd="13" destOrd="0" presId="urn:microsoft.com/office/officeart/2005/8/layout/vList5"/>
    <dgm:cxn modelId="{6DE15F96-3766-4E51-BD85-62DAA73A09AF}" type="presParOf" srcId="{8ED6806B-9447-4A16-A993-BB7F60134CAE}" destId="{85F1E253-6C5B-4374-9B2B-A026210D4FC8}" srcOrd="14" destOrd="0" presId="urn:microsoft.com/office/officeart/2005/8/layout/vList5"/>
    <dgm:cxn modelId="{1F10871B-6211-4DF4-8DA0-9E4F42F6BA8E}" type="presParOf" srcId="{85F1E253-6C5B-4374-9B2B-A026210D4FC8}" destId="{ACC04150-D167-4E12-AE43-8CD77CEF873F}" srcOrd="0" destOrd="0" presId="urn:microsoft.com/office/officeart/2005/8/layout/vList5"/>
    <dgm:cxn modelId="{9F6DA45A-C882-45B2-9538-B83A33CBADB1}" type="presParOf" srcId="{85F1E253-6C5B-4374-9B2B-A026210D4FC8}" destId="{60786713-1F5D-41DA-B1FF-8039EEBC9B5D}" srcOrd="1" destOrd="0" presId="urn:microsoft.com/office/officeart/2005/8/layout/vList5"/>
    <dgm:cxn modelId="{8DC96D27-81E3-4A9E-8DE6-1C7EA644FE43}" type="presParOf" srcId="{8ED6806B-9447-4A16-A993-BB7F60134CAE}" destId="{46179215-0414-49AF-BDC5-67754C9B68A0}" srcOrd="15" destOrd="0" presId="urn:microsoft.com/office/officeart/2005/8/layout/vList5"/>
    <dgm:cxn modelId="{E7AB4657-4A1F-4330-9618-48C60BDB0062}" type="presParOf" srcId="{8ED6806B-9447-4A16-A993-BB7F60134CAE}" destId="{CDAA0B3E-8759-49A4-89EF-CC704BD83979}" srcOrd="16" destOrd="0" presId="urn:microsoft.com/office/officeart/2005/8/layout/vList5"/>
    <dgm:cxn modelId="{47298318-ED69-4BB0-A9CD-1EE9E8D437C7}" type="presParOf" srcId="{CDAA0B3E-8759-49A4-89EF-CC704BD83979}" destId="{D4EBA213-F352-4B16-9550-801A1452FEE1}" srcOrd="0" destOrd="0" presId="urn:microsoft.com/office/officeart/2005/8/layout/vList5"/>
    <dgm:cxn modelId="{DBA43C16-6B22-459C-9E6B-CB2ABB4E95A9}" type="presParOf" srcId="{CDAA0B3E-8759-49A4-89EF-CC704BD83979}" destId="{323BFDF0-4DA2-495A-88CB-27FDFCAE7C9F}" srcOrd="1" destOrd="0" presId="urn:microsoft.com/office/officeart/2005/8/layout/vList5"/>
    <dgm:cxn modelId="{64C98979-51E2-4060-9506-1338E84D876A}" type="presParOf" srcId="{8ED6806B-9447-4A16-A993-BB7F60134CAE}" destId="{8F132DCE-C073-421F-8EA3-93F850C7F011}" srcOrd="17" destOrd="0" presId="urn:microsoft.com/office/officeart/2005/8/layout/vList5"/>
    <dgm:cxn modelId="{3B37EBCC-8D41-4712-96BE-40A911C66896}" type="presParOf" srcId="{8ED6806B-9447-4A16-A993-BB7F60134CAE}" destId="{D219FFDF-3E84-4BE0-A88D-A818D2A4622C}" srcOrd="18" destOrd="0" presId="urn:microsoft.com/office/officeart/2005/8/layout/vList5"/>
    <dgm:cxn modelId="{F8D2B345-FB6D-4197-9E5A-625B1AD201BD}" type="presParOf" srcId="{D219FFDF-3E84-4BE0-A88D-A818D2A4622C}" destId="{B59B3B53-D242-4D8D-8E0E-DF7E806692EC}" srcOrd="0" destOrd="0" presId="urn:microsoft.com/office/officeart/2005/8/layout/vList5"/>
    <dgm:cxn modelId="{088224E0-0802-4A38-8DB0-8FE7CF9CAEEF}" type="presParOf" srcId="{D219FFDF-3E84-4BE0-A88D-A818D2A4622C}" destId="{6F50168D-CA7F-499E-9F8B-2A5D0A131E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C47EDF-8E29-4783-ADE6-01BBE1EAA443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9C7C484-3055-47C5-B858-40FF0D0549D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</a:rPr>
            <a:t>Топливные элементы и их использование в энергетике, коммунальном секторе  и на транспорте</a:t>
          </a:r>
          <a:endParaRPr lang="ru-RU" sz="2000" dirty="0">
            <a:solidFill>
              <a:srgbClr val="0070C0"/>
            </a:solidFill>
          </a:endParaRPr>
        </a:p>
      </dgm:t>
    </dgm:pt>
    <dgm:pt modelId="{EC2C7A4D-0C6F-4113-859A-5B0C187ABF33}" type="parTrans" cxnId="{ADE0A318-7C8E-4139-8451-1D6A8A72EF14}">
      <dgm:prSet/>
      <dgm:spPr/>
      <dgm:t>
        <a:bodyPr/>
        <a:lstStyle/>
        <a:p>
          <a:endParaRPr lang="ru-RU"/>
        </a:p>
      </dgm:t>
    </dgm:pt>
    <dgm:pt modelId="{E7B840FF-508A-4F3B-A875-8059AEC5A8BD}" type="sibTrans" cxnId="{ADE0A318-7C8E-4139-8451-1D6A8A72EF14}">
      <dgm:prSet/>
      <dgm:spPr/>
      <dgm:t>
        <a:bodyPr/>
        <a:lstStyle/>
        <a:p>
          <a:endParaRPr lang="ru-RU"/>
        </a:p>
      </dgm:t>
    </dgm:pt>
    <dgm:pt modelId="{753326F3-5743-48C5-B5DB-2B45EA3F47B5}">
      <dgm:prSet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</a:rPr>
            <a:t>Электролиз и накопители водорода</a:t>
          </a:r>
          <a:endParaRPr lang="ru-RU" sz="2000" dirty="0">
            <a:solidFill>
              <a:srgbClr val="0070C0"/>
            </a:solidFill>
          </a:endParaRPr>
        </a:p>
      </dgm:t>
    </dgm:pt>
    <dgm:pt modelId="{55FA0C82-60D5-4F32-AAF1-EA02E72B9E15}" type="parTrans" cxnId="{089BD3FF-02A2-475D-87D7-DDC368F93B04}">
      <dgm:prSet/>
      <dgm:spPr/>
      <dgm:t>
        <a:bodyPr/>
        <a:lstStyle/>
        <a:p>
          <a:endParaRPr lang="ru-RU"/>
        </a:p>
      </dgm:t>
    </dgm:pt>
    <dgm:pt modelId="{C3F0EA01-BD4C-4E0E-A714-65B78EBD5E3A}" type="sibTrans" cxnId="{089BD3FF-02A2-475D-87D7-DDC368F93B04}">
      <dgm:prSet/>
      <dgm:spPr/>
      <dgm:t>
        <a:bodyPr/>
        <a:lstStyle/>
        <a:p>
          <a:endParaRPr lang="ru-RU"/>
        </a:p>
      </dgm:t>
    </dgm:pt>
    <dgm:pt modelId="{E8FD35D2-CED5-494B-AD1B-15A359A020E9}">
      <dgm:prSet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</a:rPr>
            <a:t>Безопасность технологий водородной энергетики</a:t>
          </a:r>
          <a:endParaRPr lang="ru-RU" sz="2000" dirty="0">
            <a:solidFill>
              <a:srgbClr val="0070C0"/>
            </a:solidFill>
          </a:endParaRPr>
        </a:p>
      </dgm:t>
    </dgm:pt>
    <dgm:pt modelId="{E19E4A90-B193-493E-BBBD-3ECBBF8D5EDD}" type="parTrans" cxnId="{74629986-C832-4861-B0CB-4B6CD763DE8D}">
      <dgm:prSet/>
      <dgm:spPr/>
      <dgm:t>
        <a:bodyPr/>
        <a:lstStyle/>
        <a:p>
          <a:endParaRPr lang="ru-RU"/>
        </a:p>
      </dgm:t>
    </dgm:pt>
    <dgm:pt modelId="{25EABAEF-9BE1-4689-A251-2083549238DC}" type="sibTrans" cxnId="{74629986-C832-4861-B0CB-4B6CD763DE8D}">
      <dgm:prSet/>
      <dgm:spPr/>
      <dgm:t>
        <a:bodyPr/>
        <a:lstStyle/>
        <a:p>
          <a:endParaRPr lang="ru-RU"/>
        </a:p>
      </dgm:t>
    </dgm:pt>
    <dgm:pt modelId="{0CED40F2-51CB-4FC2-9FB5-0C400DA96B48}" type="pres">
      <dgm:prSet presAssocID="{DAC47EDF-8E29-4783-ADE6-01BBE1EAA4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F442D-EB9E-4104-9AB7-17EDA861C3F6}" type="pres">
      <dgm:prSet presAssocID="{19C7C484-3055-47C5-B858-40FF0D0549D7}" presName="parentLin" presStyleCnt="0"/>
      <dgm:spPr/>
    </dgm:pt>
    <dgm:pt modelId="{3FE32715-BD73-4C9A-9FAE-750C7635B06F}" type="pres">
      <dgm:prSet presAssocID="{19C7C484-3055-47C5-B858-40FF0D0549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B2E447-0F7B-456A-A5A4-74E743953164}" type="pres">
      <dgm:prSet presAssocID="{19C7C484-3055-47C5-B858-40FF0D0549D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626AC-DBFD-4482-91EB-3AFCDC65DA02}" type="pres">
      <dgm:prSet presAssocID="{19C7C484-3055-47C5-B858-40FF0D0549D7}" presName="negativeSpace" presStyleCnt="0"/>
      <dgm:spPr/>
    </dgm:pt>
    <dgm:pt modelId="{9460E8C8-B8F2-44F8-BB60-6CF71E2C4D83}" type="pres">
      <dgm:prSet presAssocID="{19C7C484-3055-47C5-B858-40FF0D0549D7}" presName="childText" presStyleLbl="conFgAcc1" presStyleIdx="0" presStyleCnt="3">
        <dgm:presLayoutVars>
          <dgm:bulletEnabled val="1"/>
        </dgm:presLayoutVars>
      </dgm:prSet>
      <dgm:spPr/>
    </dgm:pt>
    <dgm:pt modelId="{0617F1F0-5D82-43C8-B584-EE3CCD889C4F}" type="pres">
      <dgm:prSet presAssocID="{E7B840FF-508A-4F3B-A875-8059AEC5A8BD}" presName="spaceBetweenRectangles" presStyleCnt="0"/>
      <dgm:spPr/>
    </dgm:pt>
    <dgm:pt modelId="{60061895-AC65-43AD-98EA-64C0A5AB6A77}" type="pres">
      <dgm:prSet presAssocID="{753326F3-5743-48C5-B5DB-2B45EA3F47B5}" presName="parentLin" presStyleCnt="0"/>
      <dgm:spPr/>
    </dgm:pt>
    <dgm:pt modelId="{3388D8D0-D7E8-4E02-A768-85319183D2A6}" type="pres">
      <dgm:prSet presAssocID="{753326F3-5743-48C5-B5DB-2B45EA3F47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21E47A6-578E-40D6-9B8E-12DC6062AFA3}" type="pres">
      <dgm:prSet presAssocID="{753326F3-5743-48C5-B5DB-2B45EA3F47B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BF461-0CCD-4CC1-A8E3-3151A982B426}" type="pres">
      <dgm:prSet presAssocID="{753326F3-5743-48C5-B5DB-2B45EA3F47B5}" presName="negativeSpace" presStyleCnt="0"/>
      <dgm:spPr/>
    </dgm:pt>
    <dgm:pt modelId="{6DC58603-C138-4564-BC77-C58A2108B2A3}" type="pres">
      <dgm:prSet presAssocID="{753326F3-5743-48C5-B5DB-2B45EA3F47B5}" presName="childText" presStyleLbl="conFgAcc1" presStyleIdx="1" presStyleCnt="3">
        <dgm:presLayoutVars>
          <dgm:bulletEnabled val="1"/>
        </dgm:presLayoutVars>
      </dgm:prSet>
      <dgm:spPr/>
    </dgm:pt>
    <dgm:pt modelId="{910A3AB9-4DC0-470B-9A01-9CD02A9ACD4C}" type="pres">
      <dgm:prSet presAssocID="{C3F0EA01-BD4C-4E0E-A714-65B78EBD5E3A}" presName="spaceBetweenRectangles" presStyleCnt="0"/>
      <dgm:spPr/>
    </dgm:pt>
    <dgm:pt modelId="{84B80615-9EC7-4F43-A015-F1EA1DE7C9A0}" type="pres">
      <dgm:prSet presAssocID="{E8FD35D2-CED5-494B-AD1B-15A359A020E9}" presName="parentLin" presStyleCnt="0"/>
      <dgm:spPr/>
    </dgm:pt>
    <dgm:pt modelId="{B3E94DB2-C8C3-4C6E-BB2C-54CDCE3CEB5E}" type="pres">
      <dgm:prSet presAssocID="{E8FD35D2-CED5-494B-AD1B-15A359A020E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082BB8-0086-47D0-8711-DCDF026D48B2}" type="pres">
      <dgm:prSet presAssocID="{E8FD35D2-CED5-494B-AD1B-15A359A020E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62F53-87CD-4E45-A692-DC1270C2C791}" type="pres">
      <dgm:prSet presAssocID="{E8FD35D2-CED5-494B-AD1B-15A359A020E9}" presName="negativeSpace" presStyleCnt="0"/>
      <dgm:spPr/>
    </dgm:pt>
    <dgm:pt modelId="{5553AE3E-30CA-47F5-A841-B642522D26F9}" type="pres">
      <dgm:prSet presAssocID="{E8FD35D2-CED5-494B-AD1B-15A359A020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5DC451-E299-42A7-B650-A1FE1AB41B71}" type="presOf" srcId="{753326F3-5743-48C5-B5DB-2B45EA3F47B5}" destId="{721E47A6-578E-40D6-9B8E-12DC6062AFA3}" srcOrd="1" destOrd="0" presId="urn:microsoft.com/office/officeart/2005/8/layout/list1"/>
    <dgm:cxn modelId="{18186CAC-F6F3-425C-81F9-8CBFFDD59F82}" type="presOf" srcId="{DAC47EDF-8E29-4783-ADE6-01BBE1EAA443}" destId="{0CED40F2-51CB-4FC2-9FB5-0C400DA96B48}" srcOrd="0" destOrd="0" presId="urn:microsoft.com/office/officeart/2005/8/layout/list1"/>
    <dgm:cxn modelId="{76E82860-FEA5-4473-97F7-E24E5D1EEDB6}" type="presOf" srcId="{E8FD35D2-CED5-494B-AD1B-15A359A020E9}" destId="{6B082BB8-0086-47D0-8711-DCDF026D48B2}" srcOrd="1" destOrd="0" presId="urn:microsoft.com/office/officeart/2005/8/layout/list1"/>
    <dgm:cxn modelId="{ADE0A318-7C8E-4139-8451-1D6A8A72EF14}" srcId="{DAC47EDF-8E29-4783-ADE6-01BBE1EAA443}" destId="{19C7C484-3055-47C5-B858-40FF0D0549D7}" srcOrd="0" destOrd="0" parTransId="{EC2C7A4D-0C6F-4113-859A-5B0C187ABF33}" sibTransId="{E7B840FF-508A-4F3B-A875-8059AEC5A8BD}"/>
    <dgm:cxn modelId="{EC2B05FE-E93A-4C98-A494-DCD14DFCD588}" type="presOf" srcId="{E8FD35D2-CED5-494B-AD1B-15A359A020E9}" destId="{B3E94DB2-C8C3-4C6E-BB2C-54CDCE3CEB5E}" srcOrd="0" destOrd="0" presId="urn:microsoft.com/office/officeart/2005/8/layout/list1"/>
    <dgm:cxn modelId="{4D2FAEEA-E64C-4E01-BCE0-AAFB6FFC4585}" type="presOf" srcId="{19C7C484-3055-47C5-B858-40FF0D0549D7}" destId="{35B2E447-0F7B-456A-A5A4-74E743953164}" srcOrd="1" destOrd="0" presId="urn:microsoft.com/office/officeart/2005/8/layout/list1"/>
    <dgm:cxn modelId="{78592ED9-4B69-44E6-87BA-45CB04AF2B3D}" type="presOf" srcId="{19C7C484-3055-47C5-B858-40FF0D0549D7}" destId="{3FE32715-BD73-4C9A-9FAE-750C7635B06F}" srcOrd="0" destOrd="0" presId="urn:microsoft.com/office/officeart/2005/8/layout/list1"/>
    <dgm:cxn modelId="{74629986-C832-4861-B0CB-4B6CD763DE8D}" srcId="{DAC47EDF-8E29-4783-ADE6-01BBE1EAA443}" destId="{E8FD35D2-CED5-494B-AD1B-15A359A020E9}" srcOrd="2" destOrd="0" parTransId="{E19E4A90-B193-493E-BBBD-3ECBBF8D5EDD}" sibTransId="{25EABAEF-9BE1-4689-A251-2083549238DC}"/>
    <dgm:cxn modelId="{089BD3FF-02A2-475D-87D7-DDC368F93B04}" srcId="{DAC47EDF-8E29-4783-ADE6-01BBE1EAA443}" destId="{753326F3-5743-48C5-B5DB-2B45EA3F47B5}" srcOrd="1" destOrd="0" parTransId="{55FA0C82-60D5-4F32-AAF1-EA02E72B9E15}" sibTransId="{C3F0EA01-BD4C-4E0E-A714-65B78EBD5E3A}"/>
    <dgm:cxn modelId="{FBC77961-5702-4771-B7B2-27BFE341F4DE}" type="presOf" srcId="{753326F3-5743-48C5-B5DB-2B45EA3F47B5}" destId="{3388D8D0-D7E8-4E02-A768-85319183D2A6}" srcOrd="0" destOrd="0" presId="urn:microsoft.com/office/officeart/2005/8/layout/list1"/>
    <dgm:cxn modelId="{72D660A8-978E-4831-8EF4-65A652E2C17E}" type="presParOf" srcId="{0CED40F2-51CB-4FC2-9FB5-0C400DA96B48}" destId="{548F442D-EB9E-4104-9AB7-17EDA861C3F6}" srcOrd="0" destOrd="0" presId="urn:microsoft.com/office/officeart/2005/8/layout/list1"/>
    <dgm:cxn modelId="{964A638C-B935-4F58-BC6B-007EE57ADD09}" type="presParOf" srcId="{548F442D-EB9E-4104-9AB7-17EDA861C3F6}" destId="{3FE32715-BD73-4C9A-9FAE-750C7635B06F}" srcOrd="0" destOrd="0" presId="urn:microsoft.com/office/officeart/2005/8/layout/list1"/>
    <dgm:cxn modelId="{CBF9D641-8CBE-43F8-AC8F-26D70A645E9B}" type="presParOf" srcId="{548F442D-EB9E-4104-9AB7-17EDA861C3F6}" destId="{35B2E447-0F7B-456A-A5A4-74E743953164}" srcOrd="1" destOrd="0" presId="urn:microsoft.com/office/officeart/2005/8/layout/list1"/>
    <dgm:cxn modelId="{65BB9CFA-8555-48DE-AB0E-6D4ADC576912}" type="presParOf" srcId="{0CED40F2-51CB-4FC2-9FB5-0C400DA96B48}" destId="{E19626AC-DBFD-4482-91EB-3AFCDC65DA02}" srcOrd="1" destOrd="0" presId="urn:microsoft.com/office/officeart/2005/8/layout/list1"/>
    <dgm:cxn modelId="{C0D8A2B3-833F-4E7A-9F80-95F3AB8FDA0D}" type="presParOf" srcId="{0CED40F2-51CB-4FC2-9FB5-0C400DA96B48}" destId="{9460E8C8-B8F2-44F8-BB60-6CF71E2C4D83}" srcOrd="2" destOrd="0" presId="urn:microsoft.com/office/officeart/2005/8/layout/list1"/>
    <dgm:cxn modelId="{17C5C1A4-6EF5-48D5-B5B1-E53720FD6283}" type="presParOf" srcId="{0CED40F2-51CB-4FC2-9FB5-0C400DA96B48}" destId="{0617F1F0-5D82-43C8-B584-EE3CCD889C4F}" srcOrd="3" destOrd="0" presId="urn:microsoft.com/office/officeart/2005/8/layout/list1"/>
    <dgm:cxn modelId="{30AF0F07-693D-4457-8075-B8150B3D2B0B}" type="presParOf" srcId="{0CED40F2-51CB-4FC2-9FB5-0C400DA96B48}" destId="{60061895-AC65-43AD-98EA-64C0A5AB6A77}" srcOrd="4" destOrd="0" presId="urn:microsoft.com/office/officeart/2005/8/layout/list1"/>
    <dgm:cxn modelId="{FCD9058D-6F3B-4E86-B186-131BC0A38B93}" type="presParOf" srcId="{60061895-AC65-43AD-98EA-64C0A5AB6A77}" destId="{3388D8D0-D7E8-4E02-A768-85319183D2A6}" srcOrd="0" destOrd="0" presId="urn:microsoft.com/office/officeart/2005/8/layout/list1"/>
    <dgm:cxn modelId="{159961FF-B3A9-4D5F-9B2C-710457044627}" type="presParOf" srcId="{60061895-AC65-43AD-98EA-64C0A5AB6A77}" destId="{721E47A6-578E-40D6-9B8E-12DC6062AFA3}" srcOrd="1" destOrd="0" presId="urn:microsoft.com/office/officeart/2005/8/layout/list1"/>
    <dgm:cxn modelId="{B7D1CA05-81F1-43E4-85C2-5A36A3EB3A94}" type="presParOf" srcId="{0CED40F2-51CB-4FC2-9FB5-0C400DA96B48}" destId="{F4BBF461-0CCD-4CC1-A8E3-3151A982B426}" srcOrd="5" destOrd="0" presId="urn:microsoft.com/office/officeart/2005/8/layout/list1"/>
    <dgm:cxn modelId="{8491AB99-7E6F-4401-A6A7-37A176D523CF}" type="presParOf" srcId="{0CED40F2-51CB-4FC2-9FB5-0C400DA96B48}" destId="{6DC58603-C138-4564-BC77-C58A2108B2A3}" srcOrd="6" destOrd="0" presId="urn:microsoft.com/office/officeart/2005/8/layout/list1"/>
    <dgm:cxn modelId="{35B2C80B-28D1-4E73-8799-350F3959B9E7}" type="presParOf" srcId="{0CED40F2-51CB-4FC2-9FB5-0C400DA96B48}" destId="{910A3AB9-4DC0-470B-9A01-9CD02A9ACD4C}" srcOrd="7" destOrd="0" presId="urn:microsoft.com/office/officeart/2005/8/layout/list1"/>
    <dgm:cxn modelId="{0285E346-0588-48FA-B527-417FA9E24DD6}" type="presParOf" srcId="{0CED40F2-51CB-4FC2-9FB5-0C400DA96B48}" destId="{84B80615-9EC7-4F43-A015-F1EA1DE7C9A0}" srcOrd="8" destOrd="0" presId="urn:microsoft.com/office/officeart/2005/8/layout/list1"/>
    <dgm:cxn modelId="{D7F84278-8535-4113-9110-EA809026B68D}" type="presParOf" srcId="{84B80615-9EC7-4F43-A015-F1EA1DE7C9A0}" destId="{B3E94DB2-C8C3-4C6E-BB2C-54CDCE3CEB5E}" srcOrd="0" destOrd="0" presId="urn:microsoft.com/office/officeart/2005/8/layout/list1"/>
    <dgm:cxn modelId="{14F7AD46-56D3-4054-B563-4CCC8CA2140D}" type="presParOf" srcId="{84B80615-9EC7-4F43-A015-F1EA1DE7C9A0}" destId="{6B082BB8-0086-47D0-8711-DCDF026D48B2}" srcOrd="1" destOrd="0" presId="urn:microsoft.com/office/officeart/2005/8/layout/list1"/>
    <dgm:cxn modelId="{9E0BE2F7-E352-426F-A03C-D5E685CB279C}" type="presParOf" srcId="{0CED40F2-51CB-4FC2-9FB5-0C400DA96B48}" destId="{12862F53-87CD-4E45-A692-DC1270C2C791}" srcOrd="9" destOrd="0" presId="urn:microsoft.com/office/officeart/2005/8/layout/list1"/>
    <dgm:cxn modelId="{DD80362D-7CE2-45C7-B1A5-BA89856CE027}" type="presParOf" srcId="{0CED40F2-51CB-4FC2-9FB5-0C400DA96B48}" destId="{5553AE3E-30CA-47F5-A841-B642522D26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62F94B-AF56-4857-A8F7-30E38D8EEDE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F741178-CFE1-4507-9EE9-EDBDDE180231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1" dirty="0" smtClean="0"/>
            <a:t>Фаза 1 </a:t>
          </a:r>
          <a:br>
            <a:rPr lang="ru-RU" sz="1800" b="1" dirty="0" smtClean="0"/>
          </a:br>
          <a:r>
            <a:rPr lang="ru-RU" sz="1800" b="1" dirty="0" smtClean="0"/>
            <a:t>до 2025 года</a:t>
          </a:r>
          <a:endParaRPr lang="ru-RU" sz="1800" b="1" dirty="0"/>
        </a:p>
      </dgm:t>
    </dgm:pt>
    <dgm:pt modelId="{D44D0183-14DF-4535-9B5D-30D67F440E6F}" type="parTrans" cxnId="{AE248A3B-05B2-4072-9CCC-433050A3C442}">
      <dgm:prSet/>
      <dgm:spPr/>
      <dgm:t>
        <a:bodyPr/>
        <a:lstStyle/>
        <a:p>
          <a:endParaRPr lang="ru-RU" sz="1800"/>
        </a:p>
      </dgm:t>
    </dgm:pt>
    <dgm:pt modelId="{6D3987DF-59E1-4FC4-8535-6487CB8939DC}" type="sibTrans" cxnId="{AE248A3B-05B2-4072-9CCC-433050A3C442}">
      <dgm:prSet/>
      <dgm:spPr/>
      <dgm:t>
        <a:bodyPr/>
        <a:lstStyle/>
        <a:p>
          <a:endParaRPr lang="ru-RU" sz="1800"/>
        </a:p>
      </dgm:t>
    </dgm:pt>
    <dgm:pt modelId="{66C0A5AA-7405-479B-B971-E07FF1E17B94}">
      <dgm:prSet phldrT="[Текст]" custT="1"/>
      <dgm:spPr/>
      <dgm:t>
        <a:bodyPr/>
        <a:lstStyle/>
        <a:p>
          <a:endParaRPr lang="ru-RU" sz="1800" dirty="0"/>
        </a:p>
      </dgm:t>
    </dgm:pt>
    <dgm:pt modelId="{9B8AFDB5-1C6E-4060-8B9E-0C7A669C68CB}" type="parTrans" cxnId="{39FB28B8-27EE-4F2D-9A2C-8BF0B86CD0F7}">
      <dgm:prSet/>
      <dgm:spPr/>
      <dgm:t>
        <a:bodyPr/>
        <a:lstStyle/>
        <a:p>
          <a:endParaRPr lang="ru-RU" sz="1800"/>
        </a:p>
      </dgm:t>
    </dgm:pt>
    <dgm:pt modelId="{A72BDBF5-3289-45E3-B084-7AE979202CCB}" type="sibTrans" cxnId="{39FB28B8-27EE-4F2D-9A2C-8BF0B86CD0F7}">
      <dgm:prSet/>
      <dgm:spPr/>
      <dgm:t>
        <a:bodyPr/>
        <a:lstStyle/>
        <a:p>
          <a:endParaRPr lang="ru-RU" sz="1800"/>
        </a:p>
      </dgm:t>
    </dgm:pt>
    <dgm:pt modelId="{E881FF4F-8D65-4498-8281-635313BE239A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1" dirty="0" smtClean="0"/>
            <a:t>Фаза 2 </a:t>
          </a:r>
          <a:br>
            <a:rPr lang="ru-RU" sz="1800" b="1" dirty="0" smtClean="0"/>
          </a:br>
          <a:r>
            <a:rPr lang="ru-RU" sz="1800" b="1" dirty="0" smtClean="0"/>
            <a:t>до 2035 года</a:t>
          </a:r>
          <a:endParaRPr lang="ru-RU" sz="1800" b="1" dirty="0"/>
        </a:p>
      </dgm:t>
    </dgm:pt>
    <dgm:pt modelId="{FAC1756D-2447-4BF4-831F-492726305F86}" type="parTrans" cxnId="{26F8BB01-FAC1-4C60-837D-2189D860B9DF}">
      <dgm:prSet/>
      <dgm:spPr/>
      <dgm:t>
        <a:bodyPr/>
        <a:lstStyle/>
        <a:p>
          <a:endParaRPr lang="ru-RU" sz="1800"/>
        </a:p>
      </dgm:t>
    </dgm:pt>
    <dgm:pt modelId="{6DDB2F98-55F7-4631-9652-40A206779839}" type="sibTrans" cxnId="{26F8BB01-FAC1-4C60-837D-2189D860B9DF}">
      <dgm:prSet/>
      <dgm:spPr/>
      <dgm:t>
        <a:bodyPr/>
        <a:lstStyle/>
        <a:p>
          <a:endParaRPr lang="ru-RU" sz="1800"/>
        </a:p>
      </dgm:t>
    </dgm:pt>
    <dgm:pt modelId="{7EFF0501-2212-47A6-9EEC-55434F3F9CCE}">
      <dgm:prSet phldrT="[Текст]" custT="1"/>
      <dgm:spPr/>
      <dgm:t>
        <a:bodyPr/>
        <a:lstStyle/>
        <a:p>
          <a:endParaRPr lang="ru-RU" sz="1800" dirty="0"/>
        </a:p>
      </dgm:t>
    </dgm:pt>
    <dgm:pt modelId="{A9240A4A-86BC-4175-9D44-8CA87109006B}" type="parTrans" cxnId="{CFCD1101-BA0A-4485-B16D-3782B50CB197}">
      <dgm:prSet/>
      <dgm:spPr/>
      <dgm:t>
        <a:bodyPr/>
        <a:lstStyle/>
        <a:p>
          <a:endParaRPr lang="ru-RU" sz="1800"/>
        </a:p>
      </dgm:t>
    </dgm:pt>
    <dgm:pt modelId="{ECDE454E-75B1-407A-80CD-88FC96EA2D26}" type="sibTrans" cxnId="{CFCD1101-BA0A-4485-B16D-3782B50CB197}">
      <dgm:prSet/>
      <dgm:spPr/>
      <dgm:t>
        <a:bodyPr/>
        <a:lstStyle/>
        <a:p>
          <a:endParaRPr lang="ru-RU" sz="1800"/>
        </a:p>
      </dgm:t>
    </dgm:pt>
    <dgm:pt modelId="{BC716334-8012-4DD9-BF75-2AE8B5A4E46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1" dirty="0" smtClean="0"/>
            <a:t>Фаза 3 </a:t>
          </a:r>
          <a:br>
            <a:rPr lang="ru-RU" sz="1800" b="1" dirty="0" smtClean="0"/>
          </a:br>
          <a:r>
            <a:rPr lang="ru-RU" sz="1800" b="1" dirty="0" smtClean="0"/>
            <a:t>до 2045 года</a:t>
          </a:r>
          <a:endParaRPr lang="ru-RU" sz="1800" b="1" dirty="0"/>
        </a:p>
      </dgm:t>
    </dgm:pt>
    <dgm:pt modelId="{6310B027-F042-41A3-9650-EFC7B62A5805}" type="parTrans" cxnId="{1E03F0E7-B34B-4A5E-94EE-CA76D75D50F3}">
      <dgm:prSet/>
      <dgm:spPr/>
      <dgm:t>
        <a:bodyPr/>
        <a:lstStyle/>
        <a:p>
          <a:endParaRPr lang="ru-RU" sz="1800"/>
        </a:p>
      </dgm:t>
    </dgm:pt>
    <dgm:pt modelId="{B9A7F178-B14B-4D13-A114-9E4BCA977F4F}" type="sibTrans" cxnId="{1E03F0E7-B34B-4A5E-94EE-CA76D75D50F3}">
      <dgm:prSet/>
      <dgm:spPr/>
      <dgm:t>
        <a:bodyPr/>
        <a:lstStyle/>
        <a:p>
          <a:endParaRPr lang="ru-RU" sz="1800"/>
        </a:p>
      </dgm:t>
    </dgm:pt>
    <dgm:pt modelId="{3D9198CB-C5CB-48DA-880B-C81BB44D9F71}">
      <dgm:prSet phldrT="[Текст]" custT="1"/>
      <dgm:spPr/>
      <dgm:t>
        <a:bodyPr/>
        <a:lstStyle/>
        <a:p>
          <a:endParaRPr lang="ru-RU" sz="1800" dirty="0"/>
        </a:p>
      </dgm:t>
    </dgm:pt>
    <dgm:pt modelId="{2CBE353D-68EA-4C37-9F8A-EC32BCBF24FE}" type="parTrans" cxnId="{14DB146F-578B-496B-8F28-E475F39C8F6B}">
      <dgm:prSet/>
      <dgm:spPr/>
      <dgm:t>
        <a:bodyPr/>
        <a:lstStyle/>
        <a:p>
          <a:endParaRPr lang="ru-RU" sz="1800"/>
        </a:p>
      </dgm:t>
    </dgm:pt>
    <dgm:pt modelId="{BE879C91-C306-42A1-A3F2-077F72E08C53}" type="sibTrans" cxnId="{14DB146F-578B-496B-8F28-E475F39C8F6B}">
      <dgm:prSet/>
      <dgm:spPr/>
      <dgm:t>
        <a:bodyPr/>
        <a:lstStyle/>
        <a:p>
          <a:endParaRPr lang="ru-RU" sz="1800"/>
        </a:p>
      </dgm:t>
    </dgm:pt>
    <dgm:pt modelId="{03FBF703-3EA9-4A24-B907-F767034F2505}" type="pres">
      <dgm:prSet presAssocID="{B862F94B-AF56-4857-A8F7-30E38D8EEDE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42C46FB-96D6-44D1-8563-97026B4438FA}" type="pres">
      <dgm:prSet presAssocID="{FF741178-CFE1-4507-9EE9-EDBDDE180231}" presName="composite" presStyleCnt="0"/>
      <dgm:spPr/>
    </dgm:pt>
    <dgm:pt modelId="{D24F8DAA-C703-4F17-87AC-A83D535428F9}" type="pres">
      <dgm:prSet presAssocID="{FF741178-CFE1-4507-9EE9-EDBDDE180231}" presName="bentUpArrow1" presStyleLbl="alignImgPlace1" presStyleIdx="0" presStyleCnt="2"/>
      <dgm:spPr/>
    </dgm:pt>
    <dgm:pt modelId="{C10599D0-7FBF-4E58-B2BF-827FAD09E3A1}" type="pres">
      <dgm:prSet presAssocID="{FF741178-CFE1-4507-9EE9-EDBDDE180231}" presName="ParentText" presStyleLbl="node1" presStyleIdx="0" presStyleCnt="3" custLinFactNeighborX="6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6EDB5-FF2C-4D45-AFB8-B43D4B8C8078}" type="pres">
      <dgm:prSet presAssocID="{FF741178-CFE1-4507-9EE9-EDBDDE18023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90E39-08FF-4BE2-BFE1-381F3F2200A8}" type="pres">
      <dgm:prSet presAssocID="{6D3987DF-59E1-4FC4-8535-6487CB8939DC}" presName="sibTrans" presStyleCnt="0"/>
      <dgm:spPr/>
    </dgm:pt>
    <dgm:pt modelId="{CEBB28F2-D4E4-48E2-95EB-702024678513}" type="pres">
      <dgm:prSet presAssocID="{E881FF4F-8D65-4498-8281-635313BE239A}" presName="composite" presStyleCnt="0"/>
      <dgm:spPr/>
    </dgm:pt>
    <dgm:pt modelId="{1822418A-07A8-4989-9404-9C58B764B791}" type="pres">
      <dgm:prSet presAssocID="{E881FF4F-8D65-4498-8281-635313BE239A}" presName="bentUpArrow1" presStyleLbl="alignImgPlace1" presStyleIdx="1" presStyleCnt="2"/>
      <dgm:spPr/>
    </dgm:pt>
    <dgm:pt modelId="{E82B733D-AC65-4266-B7C8-7977DC87E5B0}" type="pres">
      <dgm:prSet presAssocID="{E881FF4F-8D65-4498-8281-635313BE239A}" presName="ParentText" presStyleLbl="node1" presStyleIdx="1" presStyleCnt="3" custScaleX="108100" custScaleY="106323" custLinFactNeighborX="-50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D2540-39B3-4670-8330-8A89DA5FCE70}" type="pres">
      <dgm:prSet presAssocID="{E881FF4F-8D65-4498-8281-635313BE239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4DD4-C071-4D02-B98A-B828376424E9}" type="pres">
      <dgm:prSet presAssocID="{6DDB2F98-55F7-4631-9652-40A206779839}" presName="sibTrans" presStyleCnt="0"/>
      <dgm:spPr/>
    </dgm:pt>
    <dgm:pt modelId="{0DDE65DB-FD0C-4CC1-92F0-C14D40225150}" type="pres">
      <dgm:prSet presAssocID="{BC716334-8012-4DD9-BF75-2AE8B5A4E46C}" presName="composite" presStyleCnt="0"/>
      <dgm:spPr/>
    </dgm:pt>
    <dgm:pt modelId="{0C952464-785C-43AA-B85A-3F704CEC77DF}" type="pres">
      <dgm:prSet presAssocID="{BC716334-8012-4DD9-BF75-2AE8B5A4E46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0557B-03AA-43CE-A923-041D53AF4DAB}" type="pres">
      <dgm:prSet presAssocID="{BC716334-8012-4DD9-BF75-2AE8B5A4E46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11B64-7C1B-4FA8-8890-50994D110B57}" type="presOf" srcId="{7EFF0501-2212-47A6-9EEC-55434F3F9CCE}" destId="{A30D2540-39B3-4670-8330-8A89DA5FCE70}" srcOrd="0" destOrd="0" presId="urn:microsoft.com/office/officeart/2005/8/layout/StepDownProcess"/>
    <dgm:cxn modelId="{62F258A9-0B9C-4FC1-AD05-5B13F122CD7D}" type="presOf" srcId="{FF741178-CFE1-4507-9EE9-EDBDDE180231}" destId="{C10599D0-7FBF-4E58-B2BF-827FAD09E3A1}" srcOrd="0" destOrd="0" presId="urn:microsoft.com/office/officeart/2005/8/layout/StepDownProcess"/>
    <dgm:cxn modelId="{39FB28B8-27EE-4F2D-9A2C-8BF0B86CD0F7}" srcId="{FF741178-CFE1-4507-9EE9-EDBDDE180231}" destId="{66C0A5AA-7405-479B-B971-E07FF1E17B94}" srcOrd="0" destOrd="0" parTransId="{9B8AFDB5-1C6E-4060-8B9E-0C7A669C68CB}" sibTransId="{A72BDBF5-3289-45E3-B084-7AE979202CCB}"/>
    <dgm:cxn modelId="{64F75043-6703-45CE-A6FA-99420AF6DFBB}" type="presOf" srcId="{66C0A5AA-7405-479B-B971-E07FF1E17B94}" destId="{EFD6EDB5-FF2C-4D45-AFB8-B43D4B8C8078}" srcOrd="0" destOrd="0" presId="urn:microsoft.com/office/officeart/2005/8/layout/StepDownProcess"/>
    <dgm:cxn modelId="{E7B10021-2BDF-47AE-AAFC-4D1F9712BE3C}" type="presOf" srcId="{E881FF4F-8D65-4498-8281-635313BE239A}" destId="{E82B733D-AC65-4266-B7C8-7977DC87E5B0}" srcOrd="0" destOrd="0" presId="urn:microsoft.com/office/officeart/2005/8/layout/StepDownProcess"/>
    <dgm:cxn modelId="{14DB146F-578B-496B-8F28-E475F39C8F6B}" srcId="{BC716334-8012-4DD9-BF75-2AE8B5A4E46C}" destId="{3D9198CB-C5CB-48DA-880B-C81BB44D9F71}" srcOrd="0" destOrd="0" parTransId="{2CBE353D-68EA-4C37-9F8A-EC32BCBF24FE}" sibTransId="{BE879C91-C306-42A1-A3F2-077F72E08C53}"/>
    <dgm:cxn modelId="{26F8BB01-FAC1-4C60-837D-2189D860B9DF}" srcId="{B862F94B-AF56-4857-A8F7-30E38D8EEDE2}" destId="{E881FF4F-8D65-4498-8281-635313BE239A}" srcOrd="1" destOrd="0" parTransId="{FAC1756D-2447-4BF4-831F-492726305F86}" sibTransId="{6DDB2F98-55F7-4631-9652-40A206779839}"/>
    <dgm:cxn modelId="{F33C40AC-F7CC-4C30-8BFB-409BEB1E13E9}" type="presOf" srcId="{B862F94B-AF56-4857-A8F7-30E38D8EEDE2}" destId="{03FBF703-3EA9-4A24-B907-F767034F2505}" srcOrd="0" destOrd="0" presId="urn:microsoft.com/office/officeart/2005/8/layout/StepDownProcess"/>
    <dgm:cxn modelId="{2DE7A7D9-9396-43F9-9008-2621F26EDC73}" type="presOf" srcId="{3D9198CB-C5CB-48DA-880B-C81BB44D9F71}" destId="{4FB0557B-03AA-43CE-A923-041D53AF4DAB}" srcOrd="0" destOrd="0" presId="urn:microsoft.com/office/officeart/2005/8/layout/StepDownProcess"/>
    <dgm:cxn modelId="{CFCD1101-BA0A-4485-B16D-3782B50CB197}" srcId="{E881FF4F-8D65-4498-8281-635313BE239A}" destId="{7EFF0501-2212-47A6-9EEC-55434F3F9CCE}" srcOrd="0" destOrd="0" parTransId="{A9240A4A-86BC-4175-9D44-8CA87109006B}" sibTransId="{ECDE454E-75B1-407A-80CD-88FC96EA2D26}"/>
    <dgm:cxn modelId="{EDE7EFC4-243D-40F2-97C5-F1A4DEA4674F}" type="presOf" srcId="{BC716334-8012-4DD9-BF75-2AE8B5A4E46C}" destId="{0C952464-785C-43AA-B85A-3F704CEC77DF}" srcOrd="0" destOrd="0" presId="urn:microsoft.com/office/officeart/2005/8/layout/StepDownProcess"/>
    <dgm:cxn modelId="{1E03F0E7-B34B-4A5E-94EE-CA76D75D50F3}" srcId="{B862F94B-AF56-4857-A8F7-30E38D8EEDE2}" destId="{BC716334-8012-4DD9-BF75-2AE8B5A4E46C}" srcOrd="2" destOrd="0" parTransId="{6310B027-F042-41A3-9650-EFC7B62A5805}" sibTransId="{B9A7F178-B14B-4D13-A114-9E4BCA977F4F}"/>
    <dgm:cxn modelId="{AE248A3B-05B2-4072-9CCC-433050A3C442}" srcId="{B862F94B-AF56-4857-A8F7-30E38D8EEDE2}" destId="{FF741178-CFE1-4507-9EE9-EDBDDE180231}" srcOrd="0" destOrd="0" parTransId="{D44D0183-14DF-4535-9B5D-30D67F440E6F}" sibTransId="{6D3987DF-59E1-4FC4-8535-6487CB8939DC}"/>
    <dgm:cxn modelId="{CCC7DDA4-8BB6-4D82-BD57-375FB4E2389F}" type="presParOf" srcId="{03FBF703-3EA9-4A24-B907-F767034F2505}" destId="{C42C46FB-96D6-44D1-8563-97026B4438FA}" srcOrd="0" destOrd="0" presId="urn:microsoft.com/office/officeart/2005/8/layout/StepDownProcess"/>
    <dgm:cxn modelId="{2F5BAF8F-5C63-42FB-A3C2-A542178DC584}" type="presParOf" srcId="{C42C46FB-96D6-44D1-8563-97026B4438FA}" destId="{D24F8DAA-C703-4F17-87AC-A83D535428F9}" srcOrd="0" destOrd="0" presId="urn:microsoft.com/office/officeart/2005/8/layout/StepDownProcess"/>
    <dgm:cxn modelId="{81F9C765-5E2E-43BB-94AD-27F557F553BE}" type="presParOf" srcId="{C42C46FB-96D6-44D1-8563-97026B4438FA}" destId="{C10599D0-7FBF-4E58-B2BF-827FAD09E3A1}" srcOrd="1" destOrd="0" presId="urn:microsoft.com/office/officeart/2005/8/layout/StepDownProcess"/>
    <dgm:cxn modelId="{46BA2C53-4EF9-4292-A917-C9ABB4F6307C}" type="presParOf" srcId="{C42C46FB-96D6-44D1-8563-97026B4438FA}" destId="{EFD6EDB5-FF2C-4D45-AFB8-B43D4B8C8078}" srcOrd="2" destOrd="0" presId="urn:microsoft.com/office/officeart/2005/8/layout/StepDownProcess"/>
    <dgm:cxn modelId="{A21E8F82-2C84-41B9-AE12-C53D5BA6247C}" type="presParOf" srcId="{03FBF703-3EA9-4A24-B907-F767034F2505}" destId="{E1A90E39-08FF-4BE2-BFE1-381F3F2200A8}" srcOrd="1" destOrd="0" presId="urn:microsoft.com/office/officeart/2005/8/layout/StepDownProcess"/>
    <dgm:cxn modelId="{59DAD0EC-1CAC-4DDA-A240-36F9A366D628}" type="presParOf" srcId="{03FBF703-3EA9-4A24-B907-F767034F2505}" destId="{CEBB28F2-D4E4-48E2-95EB-702024678513}" srcOrd="2" destOrd="0" presId="urn:microsoft.com/office/officeart/2005/8/layout/StepDownProcess"/>
    <dgm:cxn modelId="{DCE78887-0FFB-4B0B-884F-57588F6AC81D}" type="presParOf" srcId="{CEBB28F2-D4E4-48E2-95EB-702024678513}" destId="{1822418A-07A8-4989-9404-9C58B764B791}" srcOrd="0" destOrd="0" presId="urn:microsoft.com/office/officeart/2005/8/layout/StepDownProcess"/>
    <dgm:cxn modelId="{EC9AE82D-55F3-47B0-A6A3-F9745D150569}" type="presParOf" srcId="{CEBB28F2-D4E4-48E2-95EB-702024678513}" destId="{E82B733D-AC65-4266-B7C8-7977DC87E5B0}" srcOrd="1" destOrd="0" presId="urn:microsoft.com/office/officeart/2005/8/layout/StepDownProcess"/>
    <dgm:cxn modelId="{6A74FC01-93F6-4DE3-A07E-A52874A9A8CB}" type="presParOf" srcId="{CEBB28F2-D4E4-48E2-95EB-702024678513}" destId="{A30D2540-39B3-4670-8330-8A89DA5FCE70}" srcOrd="2" destOrd="0" presId="urn:microsoft.com/office/officeart/2005/8/layout/StepDownProcess"/>
    <dgm:cxn modelId="{8AC2175B-776F-41BD-A25D-129F8D7F3F55}" type="presParOf" srcId="{03FBF703-3EA9-4A24-B907-F767034F2505}" destId="{B1A34DD4-C071-4D02-B98A-B828376424E9}" srcOrd="3" destOrd="0" presId="urn:microsoft.com/office/officeart/2005/8/layout/StepDownProcess"/>
    <dgm:cxn modelId="{3762C44C-5716-493A-9E54-63EBEEB14762}" type="presParOf" srcId="{03FBF703-3EA9-4A24-B907-F767034F2505}" destId="{0DDE65DB-FD0C-4CC1-92F0-C14D40225150}" srcOrd="4" destOrd="0" presId="urn:microsoft.com/office/officeart/2005/8/layout/StepDownProcess"/>
    <dgm:cxn modelId="{D33520ED-D600-427E-87FC-98B197CFDA33}" type="presParOf" srcId="{0DDE65DB-FD0C-4CC1-92F0-C14D40225150}" destId="{0C952464-785C-43AA-B85A-3F704CEC77DF}" srcOrd="0" destOrd="0" presId="urn:microsoft.com/office/officeart/2005/8/layout/StepDownProcess"/>
    <dgm:cxn modelId="{53C0629E-34E4-4D13-A56D-922B4DC3C2FB}" type="presParOf" srcId="{0DDE65DB-FD0C-4CC1-92F0-C14D40225150}" destId="{4FB0557B-03AA-43CE-A923-041D53AF4DA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397C61-A913-4F88-89C2-13B6C726BBAE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B6B15C4-7985-429E-88EE-811079EC4C7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/>
              </a:solidFill>
            </a:rPr>
            <a:t>ГК «</a:t>
          </a:r>
          <a:r>
            <a:rPr lang="ru-RU" sz="1800" b="1" dirty="0" err="1" smtClean="0">
              <a:solidFill>
                <a:schemeClr val="accent4"/>
              </a:solidFill>
            </a:rPr>
            <a:t>Росатом</a:t>
          </a:r>
          <a:r>
            <a:rPr lang="ru-RU" sz="1800" b="1" dirty="0" smtClean="0">
              <a:solidFill>
                <a:schemeClr val="accent4"/>
              </a:solidFill>
            </a:rPr>
            <a:t>», Блок управления инновациями</a:t>
          </a:r>
          <a:endParaRPr lang="ru-RU" sz="1800" dirty="0">
            <a:solidFill>
              <a:schemeClr val="accent4"/>
            </a:solidFill>
          </a:endParaRPr>
        </a:p>
      </dgm:t>
    </dgm:pt>
    <dgm:pt modelId="{FD420FC7-18EE-4BF0-B031-7706CF8317C4}" type="parTrans" cxnId="{BDDFB8EC-8E36-46A1-8650-E158CD90E600}">
      <dgm:prSet/>
      <dgm:spPr/>
      <dgm:t>
        <a:bodyPr/>
        <a:lstStyle/>
        <a:p>
          <a:endParaRPr lang="ru-RU" sz="1800"/>
        </a:p>
      </dgm:t>
    </dgm:pt>
    <dgm:pt modelId="{52DAC331-DCBE-4AE4-8804-0BFCDA3DE558}" type="sibTrans" cxnId="{BDDFB8EC-8E36-46A1-8650-E158CD90E600}">
      <dgm:prSet/>
      <dgm:spPr/>
      <dgm:t>
        <a:bodyPr/>
        <a:lstStyle/>
        <a:p>
          <a:endParaRPr lang="ru-RU" sz="1800"/>
        </a:p>
      </dgm:t>
    </dgm:pt>
    <dgm:pt modelId="{89BC418D-5907-4FAB-A1CC-66194143031A}">
      <dgm:prSet custT="1"/>
      <dgm:spPr/>
      <dgm:t>
        <a:bodyPr/>
        <a:lstStyle/>
        <a:p>
          <a:r>
            <a:rPr lang="ru-RU" sz="1800" b="1" dirty="0" smtClean="0">
              <a:solidFill>
                <a:schemeClr val="accent4"/>
              </a:solidFill>
            </a:rPr>
            <a:t>НИЦ «Курчатовский Институт»</a:t>
          </a:r>
          <a:endParaRPr lang="ru-RU" sz="1800" b="1" dirty="0">
            <a:solidFill>
              <a:schemeClr val="accent4"/>
            </a:solidFill>
          </a:endParaRPr>
        </a:p>
      </dgm:t>
    </dgm:pt>
    <dgm:pt modelId="{645CFB92-8E35-4083-92F3-A9E0D189B331}" type="parTrans" cxnId="{AC42A043-BF9E-4D8E-B594-687F0460F395}">
      <dgm:prSet/>
      <dgm:spPr/>
      <dgm:t>
        <a:bodyPr/>
        <a:lstStyle/>
        <a:p>
          <a:endParaRPr lang="ru-RU" sz="1800"/>
        </a:p>
      </dgm:t>
    </dgm:pt>
    <dgm:pt modelId="{F9D29A56-DAF6-42DB-932C-ADE68DF39FF8}" type="sibTrans" cxnId="{AC42A043-BF9E-4D8E-B594-687F0460F395}">
      <dgm:prSet/>
      <dgm:spPr/>
      <dgm:t>
        <a:bodyPr/>
        <a:lstStyle/>
        <a:p>
          <a:endParaRPr lang="ru-RU" sz="1800"/>
        </a:p>
      </dgm:t>
    </dgm:pt>
    <dgm:pt modelId="{EAD57D01-49F7-45BB-B2BC-B83EE575F9A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Разработчик  Программы  </a:t>
          </a:r>
          <a:endParaRPr lang="ru-RU" sz="1800" dirty="0">
            <a:solidFill>
              <a:srgbClr val="0070C0"/>
            </a:solidFill>
          </a:endParaRPr>
        </a:p>
      </dgm:t>
    </dgm:pt>
    <dgm:pt modelId="{7744F3E3-CCEA-40CD-9A1C-DFFC8F06C57B}" type="parTrans" cxnId="{4DC1BC86-AD3F-42E3-85A6-C1DC61CDE5C2}">
      <dgm:prSet/>
      <dgm:spPr/>
      <dgm:t>
        <a:bodyPr/>
        <a:lstStyle/>
        <a:p>
          <a:endParaRPr lang="ru-RU" sz="1800"/>
        </a:p>
      </dgm:t>
    </dgm:pt>
    <dgm:pt modelId="{3AE3E41E-73F5-4E21-97C3-1BD329EE6D32}" type="sibTrans" cxnId="{4DC1BC86-AD3F-42E3-85A6-C1DC61CDE5C2}">
      <dgm:prSet/>
      <dgm:spPr/>
      <dgm:t>
        <a:bodyPr/>
        <a:lstStyle/>
        <a:p>
          <a:endParaRPr lang="ru-RU" sz="1800"/>
        </a:p>
      </dgm:t>
    </dgm:pt>
    <dgm:pt modelId="{1C9F2407-D99D-4C71-B283-5B078536AF2E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научный руководитель программы</a:t>
          </a:r>
          <a:endParaRPr lang="ru-RU" sz="1800" b="1" dirty="0">
            <a:solidFill>
              <a:srgbClr val="0070C0"/>
            </a:solidFill>
          </a:endParaRPr>
        </a:p>
      </dgm:t>
    </dgm:pt>
    <dgm:pt modelId="{9B514E37-7471-4105-88B8-F1636FAD2054}" type="parTrans" cxnId="{5217B994-648C-44CB-AD73-9920483DEED8}">
      <dgm:prSet/>
      <dgm:spPr/>
      <dgm:t>
        <a:bodyPr/>
        <a:lstStyle/>
        <a:p>
          <a:endParaRPr lang="ru-RU" sz="1800"/>
        </a:p>
      </dgm:t>
    </dgm:pt>
    <dgm:pt modelId="{2D808740-0D62-4F60-B94C-6F1E904776AD}" type="sibTrans" cxnId="{5217B994-648C-44CB-AD73-9920483DEED8}">
      <dgm:prSet/>
      <dgm:spPr/>
      <dgm:t>
        <a:bodyPr/>
        <a:lstStyle/>
        <a:p>
          <a:endParaRPr lang="ru-RU" sz="1800"/>
        </a:p>
      </dgm:t>
    </dgm:pt>
    <dgm:pt modelId="{A8F32573-87EE-43CF-B122-1E95A506DAF2}" type="pres">
      <dgm:prSet presAssocID="{B8397C61-A913-4F88-89C2-13B6C726BB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7CF91-3963-439F-9B6C-D0341EAA0D64}" type="pres">
      <dgm:prSet presAssocID="{DB6B15C4-7985-429E-88EE-811079EC4C77}" presName="linNode" presStyleCnt="0"/>
      <dgm:spPr/>
    </dgm:pt>
    <dgm:pt modelId="{6067EEE8-5761-45AF-9018-3B7DF88F78F3}" type="pres">
      <dgm:prSet presAssocID="{DB6B15C4-7985-429E-88EE-811079EC4C7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281D0-0F0C-46A0-AB76-ED48B42D008E}" type="pres">
      <dgm:prSet presAssocID="{DB6B15C4-7985-429E-88EE-811079EC4C7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1B55E-2E64-49A2-BE3E-0365C73740A2}" type="pres">
      <dgm:prSet presAssocID="{52DAC331-DCBE-4AE4-8804-0BFCDA3DE558}" presName="sp" presStyleCnt="0"/>
      <dgm:spPr/>
    </dgm:pt>
    <dgm:pt modelId="{C72D33D9-C26A-431D-B482-9B773E50AF70}" type="pres">
      <dgm:prSet presAssocID="{89BC418D-5907-4FAB-A1CC-66194143031A}" presName="linNode" presStyleCnt="0"/>
      <dgm:spPr/>
    </dgm:pt>
    <dgm:pt modelId="{048646C7-87F8-4920-A01D-F0BD009B3C5E}" type="pres">
      <dgm:prSet presAssocID="{89BC418D-5907-4FAB-A1CC-66194143031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64AA6-5FD7-475F-871F-7A721702106F}" type="pres">
      <dgm:prSet presAssocID="{89BC418D-5907-4FAB-A1CC-66194143031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FB8EC-8E36-46A1-8650-E158CD90E600}" srcId="{B8397C61-A913-4F88-89C2-13B6C726BBAE}" destId="{DB6B15C4-7985-429E-88EE-811079EC4C77}" srcOrd="0" destOrd="0" parTransId="{FD420FC7-18EE-4BF0-B031-7706CF8317C4}" sibTransId="{52DAC331-DCBE-4AE4-8804-0BFCDA3DE558}"/>
    <dgm:cxn modelId="{2177CEB9-2B12-4F5C-9E10-B589604342A0}" type="presOf" srcId="{DB6B15C4-7985-429E-88EE-811079EC4C77}" destId="{6067EEE8-5761-45AF-9018-3B7DF88F78F3}" srcOrd="0" destOrd="0" presId="urn:microsoft.com/office/officeart/2005/8/layout/vList5"/>
    <dgm:cxn modelId="{AC42A043-BF9E-4D8E-B594-687F0460F395}" srcId="{B8397C61-A913-4F88-89C2-13B6C726BBAE}" destId="{89BC418D-5907-4FAB-A1CC-66194143031A}" srcOrd="1" destOrd="0" parTransId="{645CFB92-8E35-4083-92F3-A9E0D189B331}" sibTransId="{F9D29A56-DAF6-42DB-932C-ADE68DF39FF8}"/>
    <dgm:cxn modelId="{39CDAC1C-FFBE-4C49-AE40-FB0EBE596122}" type="presOf" srcId="{B8397C61-A913-4F88-89C2-13B6C726BBAE}" destId="{A8F32573-87EE-43CF-B122-1E95A506DAF2}" srcOrd="0" destOrd="0" presId="urn:microsoft.com/office/officeart/2005/8/layout/vList5"/>
    <dgm:cxn modelId="{FCD7532C-7E13-44C7-9C96-55161AD2CDA8}" type="presOf" srcId="{89BC418D-5907-4FAB-A1CC-66194143031A}" destId="{048646C7-87F8-4920-A01D-F0BD009B3C5E}" srcOrd="0" destOrd="0" presId="urn:microsoft.com/office/officeart/2005/8/layout/vList5"/>
    <dgm:cxn modelId="{0F6F8993-E1B0-4C7A-B61B-B3572C088E42}" type="presOf" srcId="{1C9F2407-D99D-4C71-B283-5B078536AF2E}" destId="{41F64AA6-5FD7-475F-871F-7A721702106F}" srcOrd="0" destOrd="0" presId="urn:microsoft.com/office/officeart/2005/8/layout/vList5"/>
    <dgm:cxn modelId="{B5493EBA-756C-44D1-B5A4-F979797FF2AF}" type="presOf" srcId="{EAD57D01-49F7-45BB-B2BC-B83EE575F9AB}" destId="{785281D0-0F0C-46A0-AB76-ED48B42D008E}" srcOrd="0" destOrd="0" presId="urn:microsoft.com/office/officeart/2005/8/layout/vList5"/>
    <dgm:cxn modelId="{5217B994-648C-44CB-AD73-9920483DEED8}" srcId="{89BC418D-5907-4FAB-A1CC-66194143031A}" destId="{1C9F2407-D99D-4C71-B283-5B078536AF2E}" srcOrd="0" destOrd="0" parTransId="{9B514E37-7471-4105-88B8-F1636FAD2054}" sibTransId="{2D808740-0D62-4F60-B94C-6F1E904776AD}"/>
    <dgm:cxn modelId="{4DC1BC86-AD3F-42E3-85A6-C1DC61CDE5C2}" srcId="{DB6B15C4-7985-429E-88EE-811079EC4C77}" destId="{EAD57D01-49F7-45BB-B2BC-B83EE575F9AB}" srcOrd="0" destOrd="0" parTransId="{7744F3E3-CCEA-40CD-9A1C-DFFC8F06C57B}" sibTransId="{3AE3E41E-73F5-4E21-97C3-1BD329EE6D32}"/>
    <dgm:cxn modelId="{57B7E7CC-395E-4331-8710-5A635A03960D}" type="presParOf" srcId="{A8F32573-87EE-43CF-B122-1E95A506DAF2}" destId="{10A7CF91-3963-439F-9B6C-D0341EAA0D64}" srcOrd="0" destOrd="0" presId="urn:microsoft.com/office/officeart/2005/8/layout/vList5"/>
    <dgm:cxn modelId="{F9D0C98D-E54A-45A3-B208-29BFAE79F647}" type="presParOf" srcId="{10A7CF91-3963-439F-9B6C-D0341EAA0D64}" destId="{6067EEE8-5761-45AF-9018-3B7DF88F78F3}" srcOrd="0" destOrd="0" presId="urn:microsoft.com/office/officeart/2005/8/layout/vList5"/>
    <dgm:cxn modelId="{FE9ED1AA-AAAF-4B20-BCF5-2B92A4C8EA94}" type="presParOf" srcId="{10A7CF91-3963-439F-9B6C-D0341EAA0D64}" destId="{785281D0-0F0C-46A0-AB76-ED48B42D008E}" srcOrd="1" destOrd="0" presId="urn:microsoft.com/office/officeart/2005/8/layout/vList5"/>
    <dgm:cxn modelId="{F38B3357-C321-400E-AA1F-61E7A699DF0B}" type="presParOf" srcId="{A8F32573-87EE-43CF-B122-1E95A506DAF2}" destId="{0811B55E-2E64-49A2-BE3E-0365C73740A2}" srcOrd="1" destOrd="0" presId="urn:microsoft.com/office/officeart/2005/8/layout/vList5"/>
    <dgm:cxn modelId="{DFA9277E-840C-4D74-9DD3-323788C05624}" type="presParOf" srcId="{A8F32573-87EE-43CF-B122-1E95A506DAF2}" destId="{C72D33D9-C26A-431D-B482-9B773E50AF70}" srcOrd="2" destOrd="0" presId="urn:microsoft.com/office/officeart/2005/8/layout/vList5"/>
    <dgm:cxn modelId="{43DFBE62-F0E4-4F6C-AFF8-6EF132B258E8}" type="presParOf" srcId="{C72D33D9-C26A-431D-B482-9B773E50AF70}" destId="{048646C7-87F8-4920-A01D-F0BD009B3C5E}" srcOrd="0" destOrd="0" presId="urn:microsoft.com/office/officeart/2005/8/layout/vList5"/>
    <dgm:cxn modelId="{48204838-5D88-43A6-B33F-CA51C7D57601}" type="presParOf" srcId="{C72D33D9-C26A-431D-B482-9B773E50AF70}" destId="{41F64AA6-5FD7-475F-871F-7A72170210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4228-1BBF-4F2C-A83C-9FE37B00C78D}">
      <dsp:nvSpPr>
        <dsp:cNvPr id="0" name=""/>
        <dsp:cNvSpPr/>
      </dsp:nvSpPr>
      <dsp:spPr>
        <a:xfrm>
          <a:off x="0" y="341832"/>
          <a:ext cx="934235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</a:rPr>
            <a:t>Т Е Х Н О Л О Г И </a:t>
          </a:r>
          <a:r>
            <a:rPr lang="ru-RU" sz="2000" kern="1200" dirty="0" err="1" smtClean="0">
              <a:solidFill>
                <a:srgbClr val="0070C0"/>
              </a:solidFill>
            </a:rPr>
            <a:t>И</a:t>
          </a:r>
          <a:r>
            <a:rPr lang="ru-RU" sz="2000" kern="1200" dirty="0" smtClean="0">
              <a:solidFill>
                <a:srgbClr val="0070C0"/>
              </a:solidFill>
            </a:rPr>
            <a:t>     атомно-водородной энергетики, включая потребление, хранение, распределение и атомное производство водорода. Разработка и коммерциализация 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59399" y="401231"/>
        <a:ext cx="9223553" cy="1098002"/>
      </dsp:txXfrm>
    </dsp:sp>
    <dsp:sp modelId="{BE499588-46DF-49D4-BDCF-690EC3DEFCBC}">
      <dsp:nvSpPr>
        <dsp:cNvPr id="0" name=""/>
        <dsp:cNvSpPr/>
      </dsp:nvSpPr>
      <dsp:spPr>
        <a:xfrm>
          <a:off x="0" y="1697362"/>
          <a:ext cx="9342351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</a:rPr>
            <a:t>В О Д О Р О Д  - новый ключевой продукт </a:t>
          </a:r>
          <a:r>
            <a:rPr lang="ru-RU" sz="2000" kern="1200" dirty="0" err="1" smtClean="0">
              <a:solidFill>
                <a:srgbClr val="0070C0"/>
              </a:solidFill>
            </a:rPr>
            <a:t>Росатома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59399" y="1756761"/>
        <a:ext cx="9223553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B353C-F97D-4E4E-9A88-1135A2BF9BF3}">
      <dsp:nvSpPr>
        <dsp:cNvPr id="0" name=""/>
        <dsp:cNvSpPr/>
      </dsp:nvSpPr>
      <dsp:spPr>
        <a:xfrm>
          <a:off x="0" y="0"/>
          <a:ext cx="9121503" cy="4296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Водород – новый ключевой продукт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Росатома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76" y="20976"/>
        <a:ext cx="9079551" cy="387737"/>
      </dsp:txXfrm>
    </dsp:sp>
    <dsp:sp modelId="{3CD9A8F7-3337-48C1-AD8C-13E8B5440F5A}">
      <dsp:nvSpPr>
        <dsp:cNvPr id="0" name=""/>
        <dsp:cNvSpPr/>
      </dsp:nvSpPr>
      <dsp:spPr>
        <a:xfrm>
          <a:off x="0" y="430586"/>
          <a:ext cx="9121503" cy="132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0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</a:rPr>
            <a:t>Россия может и должна взять на себя инициативу крупномасштабного экологически чистого промышленного производства водорода и поставок на  рынок этого высокотехнологичного продукта с высокой добавочной стоимостью; </a:t>
          </a:r>
          <a:endParaRPr lang="ru-RU" sz="1800" kern="1200" dirty="0">
            <a:solidFill>
              <a:srgbClr val="0070C0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</a:rPr>
            <a:t>Атомное производство водорода способствует декарбонизации, кратно увеличит долю АЭ в энергетике, решает  проблему углеродных  ресурсов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0" y="430586"/>
        <a:ext cx="9121503" cy="1320398"/>
      </dsp:txXfrm>
    </dsp:sp>
    <dsp:sp modelId="{7A22BDDD-7B60-47B6-930D-314B3B53292C}">
      <dsp:nvSpPr>
        <dsp:cNvPr id="0" name=""/>
        <dsp:cNvSpPr/>
      </dsp:nvSpPr>
      <dsp:spPr>
        <a:xfrm>
          <a:off x="0" y="2095339"/>
          <a:ext cx="9121503" cy="4272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Водородная энергетика - актуализация  потребления  водорода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55" y="2116194"/>
        <a:ext cx="9079793" cy="385501"/>
      </dsp:txXfrm>
    </dsp:sp>
    <dsp:sp modelId="{28C080E0-9326-44E5-A3C9-317A268EBFF8}">
      <dsp:nvSpPr>
        <dsp:cNvPr id="0" name=""/>
        <dsp:cNvSpPr/>
      </dsp:nvSpPr>
      <dsp:spPr>
        <a:xfrm>
          <a:off x="27682" y="2569526"/>
          <a:ext cx="8778536" cy="27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11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</a:rPr>
            <a:t>Топливные элементы и их использование в энергетике, коммунальном секторе  и на транспорте; </a:t>
          </a:r>
          <a:endParaRPr lang="ru-RU" sz="1800" kern="1200" dirty="0">
            <a:solidFill>
              <a:srgbClr val="0070C0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</a:rPr>
            <a:t>Электролиз и накопители водорода;</a:t>
          </a:r>
          <a:endParaRPr lang="ru-RU" sz="1800" kern="1200" dirty="0">
            <a:solidFill>
              <a:srgbClr val="0070C0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</a:rPr>
            <a:t>Безопасность технологий водородной энергетики</a:t>
          </a:r>
          <a:endParaRPr lang="ru-RU" sz="1800" kern="1200" dirty="0">
            <a:solidFill>
              <a:srgbClr val="0070C0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</a:rPr>
            <a:t>Для реализации  этого высокотехнологичного направления Россия  имеет  сырьевые ресурсы (вода, природный газ, углероды, ядерное топливо) и уникальную базу знаний, накопленных в процессе исследований и разработок атомно-водородной энергетики 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27682" y="2569526"/>
        <a:ext cx="8778536" cy="2760719"/>
      </dsp:txXfrm>
    </dsp:sp>
    <dsp:sp modelId="{3050F027-3644-4773-A774-6C0A84DB5601}">
      <dsp:nvSpPr>
        <dsp:cNvPr id="0" name=""/>
        <dsp:cNvSpPr/>
      </dsp:nvSpPr>
      <dsp:spPr>
        <a:xfrm>
          <a:off x="0" y="3701469"/>
          <a:ext cx="9121503" cy="4272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Российская база знаний по водородной энергетике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55" y="3722324"/>
        <a:ext cx="9079793" cy="385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81E05-9910-46F9-A2F3-1AFBCD20614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AC27-0B2D-4854-B46F-FDC70FA6C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8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144E-CE39-446D-BBDC-4BAB46B4C79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E260-E63E-4DAF-BE98-AB6CFC67E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637FB-F1E5-4204-8204-B82C6C192D4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0" y="617538"/>
            <a:ext cx="6543675" cy="4530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Иллюстрировать: традиционная ПМК</a:t>
            </a:r>
            <a:r>
              <a:rPr lang="ru-RU" baseline="0" dirty="0" smtClean="0"/>
              <a:t> и </a:t>
            </a:r>
            <a:r>
              <a:rPr lang="ru-RU" dirty="0" smtClean="0"/>
              <a:t> МГР, АМК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1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Взамен </a:t>
            </a:r>
            <a:r>
              <a:rPr lang="ru-RU" baseline="0" dirty="0" smtClean="0"/>
              <a:t> </a:t>
            </a:r>
            <a:r>
              <a:rPr lang="ru-RU" dirty="0" smtClean="0"/>
              <a:t>этого</a:t>
            </a:r>
            <a:r>
              <a:rPr lang="ru-RU" baseline="0" dirty="0" smtClean="0"/>
              <a:t> слайда дать слайд: Дорожная карта, вложения, эффект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9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7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Иллюстрировать слайдами из Приложения</a:t>
            </a:r>
          </a:p>
          <a:p>
            <a:r>
              <a:rPr lang="ru-RU" dirty="0" smtClean="0"/>
              <a:t>Мое фото в НПО Энергия на фоне водородной</a:t>
            </a:r>
            <a:r>
              <a:rPr lang="ru-RU" baseline="0" dirty="0" smtClean="0"/>
              <a:t> Лады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Иллюстрировать </a:t>
            </a:r>
            <a:r>
              <a:rPr lang="ru-RU" baseline="0" dirty="0" smtClean="0"/>
              <a:t> слайдами из Приложения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4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Дать иллюстрации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5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94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0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F035D-8AFA-4EAE-AE1B-C7B84B348A4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0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9" y="981711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9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2439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6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6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5" y="1303839"/>
            <a:ext cx="4413250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40" y="1303838"/>
            <a:ext cx="4500562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9" y="3864972"/>
            <a:ext cx="9037637" cy="23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8" y="1303839"/>
            <a:ext cx="4502103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9"/>
            <a:ext cx="4535534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6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9" y="1303839"/>
            <a:ext cx="9037636" cy="23271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452439" y="3795624"/>
            <a:ext cx="9037635" cy="2405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2438" y="460304"/>
            <a:ext cx="3583032" cy="433965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953002" y="1322388"/>
            <a:ext cx="4537075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16"/>
          <p:cNvSpPr>
            <a:spLocks noGrp="1"/>
          </p:cNvSpPr>
          <p:nvPr>
            <p:ph sz="quarter" idx="12"/>
          </p:nvPr>
        </p:nvSpPr>
        <p:spPr>
          <a:xfrm>
            <a:off x="452438" y="1322389"/>
            <a:ext cx="4502103" cy="45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81038" y="6356865"/>
            <a:ext cx="2228850" cy="365125"/>
          </a:xfrm>
          <a:prstGeom prst="rect">
            <a:avLst/>
          </a:prstGeom>
        </p:spPr>
        <p:txBody>
          <a:bodyPr/>
          <a:lstStyle/>
          <a:p>
            <a:fld id="{F6A8C96F-FE43-43A3-BBC5-CAA0048D1E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69" y="635686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865"/>
            <a:ext cx="2228850" cy="365125"/>
          </a:xfrm>
          <a:prstGeom prst="rect">
            <a:avLst/>
          </a:prstGeom>
        </p:spPr>
        <p:txBody>
          <a:bodyPr/>
          <a:lstStyle/>
          <a:p>
            <a:fld id="{B2DB907D-2A1E-4027-AD53-E2ECBDB96B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5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865"/>
            <a:ext cx="2228850" cy="365125"/>
          </a:xfrm>
          <a:prstGeom prst="rect">
            <a:avLst/>
          </a:prstGeom>
        </p:spPr>
        <p:txBody>
          <a:bodyPr/>
          <a:lstStyle/>
          <a:p>
            <a:fld id="{F6A8C96F-FE43-43A3-BBC5-CAA0048D1E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69" y="635686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865"/>
            <a:ext cx="2228850" cy="365125"/>
          </a:xfrm>
          <a:prstGeom prst="rect">
            <a:avLst/>
          </a:prstGeom>
        </p:spPr>
        <p:txBody>
          <a:bodyPr/>
          <a:lstStyle/>
          <a:p>
            <a:fld id="{B2DB907D-2A1E-4027-AD53-E2ECBDB96B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865"/>
            <a:ext cx="2228850" cy="365125"/>
          </a:xfrm>
          <a:prstGeom prst="rect">
            <a:avLst/>
          </a:prstGeom>
        </p:spPr>
        <p:txBody>
          <a:bodyPr/>
          <a:lstStyle/>
          <a:p>
            <a:fld id="{F6A8C96F-FE43-43A3-BBC5-CAA0048D1E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9" y="635686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865"/>
            <a:ext cx="2228850" cy="365125"/>
          </a:xfrm>
          <a:prstGeom prst="rect">
            <a:avLst/>
          </a:prstGeom>
        </p:spPr>
        <p:txBody>
          <a:bodyPr/>
          <a:lstStyle/>
          <a:p>
            <a:fld id="{B2DB907D-2A1E-4027-AD53-E2ECBDB96B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9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повая страница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138">
                <a:latin typeface="Calibri" pitchFamily="34" charset="0"/>
                <a:cs typeface="Calibri" pitchFamily="34" charset="0"/>
              </a:defRPr>
            </a:lvl3pPr>
            <a:lvl4pPr>
              <a:defRPr sz="1138">
                <a:latin typeface="Calibri" pitchFamily="34" charset="0"/>
                <a:cs typeface="Calibri" pitchFamily="34" charset="0"/>
              </a:defRPr>
            </a:lvl4pPr>
            <a:lvl5pPr>
              <a:defRPr sz="1138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4875004" y="6406268"/>
            <a:ext cx="4056451" cy="335102"/>
          </a:xfrm>
        </p:spPr>
        <p:txBody>
          <a:bodyPr/>
          <a:lstStyle>
            <a:lvl1pPr marL="0" indent="0" algn="r">
              <a:lnSpc>
                <a:spcPts val="1056"/>
              </a:lnSpc>
              <a:spcBef>
                <a:spcPts val="0"/>
              </a:spcBef>
              <a:spcAft>
                <a:spcPts val="0"/>
              </a:spcAft>
              <a:buNone/>
              <a:defRPr sz="975">
                <a:solidFill>
                  <a:srgbClr val="6D6E71"/>
                </a:solidFill>
              </a:defRPr>
            </a:lvl1pPr>
            <a:lvl3pPr>
              <a:defRPr sz="1138">
                <a:latin typeface="Calibri" pitchFamily="34" charset="0"/>
                <a:cs typeface="Calibri" pitchFamily="34" charset="0"/>
              </a:defRPr>
            </a:lvl3pPr>
            <a:lvl4pPr>
              <a:defRPr sz="1138">
                <a:latin typeface="Calibri" pitchFamily="34" charset="0"/>
                <a:cs typeface="Calibri" pitchFamily="34" charset="0"/>
              </a:defRPr>
            </a:lvl4pPr>
            <a:lvl5pPr>
              <a:defRPr sz="1138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Заголовок следующего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3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31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31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95300" y="6356388"/>
            <a:ext cx="2311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84550" y="6356388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9300" y="6356388"/>
            <a:ext cx="23114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293688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913856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2"/>
            <a:ext cx="4972050" cy="4391025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9" y="981711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9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452439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6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9056916" y="6066973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47769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636695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600" smtClean="0">
                <a:solidFill>
                  <a:schemeClr val="bg1"/>
                </a:solidFill>
              </a:rPr>
              <a:pPr/>
              <a:t>‹#›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3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6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20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636695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fld id="{7F5EC8D3-0A62-489F-A821-21BE1C36CA86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85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32413" y="-1"/>
            <a:ext cx="6958724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39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45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38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20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634046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fld id="{7F5EC8D3-0A62-489F-A821-21BE1C36CA86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2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2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906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9" y="2459397"/>
            <a:ext cx="4133810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rgbClr val="0070B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600" y="3320041"/>
            <a:ext cx="327125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0B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52439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6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93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424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636695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fld id="{7F5EC8D3-0A62-489F-A821-21BE1C36CA86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55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62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7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04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28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636695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fld id="{7F5EC8D3-0A62-489F-A821-21BE1C36CA86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73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04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653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636695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lvl="0"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fld id="{7F5EC8D3-0A62-489F-A821-21BE1C36CA86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47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9" y="6305544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6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4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31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21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r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1" descr="REA_logo_version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53" y="5983288"/>
            <a:ext cx="233891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4"/>
          <p:cNvCxnSpPr/>
          <p:nvPr userDrawn="1"/>
        </p:nvCxnSpPr>
        <p:spPr>
          <a:xfrm>
            <a:off x="608807" y="1016000"/>
            <a:ext cx="87365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9493250" y="4666041"/>
            <a:ext cx="37061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prstClr val="white"/>
                </a:solidFill>
              </a:rPr>
              <a:t>1</a:t>
            </a:r>
            <a:endParaRPr lang="ru-RU" sz="26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88846" y="6363078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08442CB9-FA17-4CA8-8DCE-32D591BEA0EA}" type="slidenum">
              <a:rPr lang="en-US" sz="1400" b="1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064" y="353340"/>
            <a:ext cx="8801639" cy="413007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063" y="1145219"/>
            <a:ext cx="8735961" cy="4749554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 sz="1800" b="1" i="0">
                <a:solidFill>
                  <a:srgbClr val="215BAE"/>
                </a:solidFill>
              </a:defRPr>
            </a:lvl1pPr>
            <a:lvl2pPr>
              <a:defRPr b="0" i="0"/>
            </a:lvl2pPr>
            <a:lvl3pPr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1576179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повая страница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4875037" y="6406268"/>
            <a:ext cx="4056451" cy="335102"/>
          </a:xfrm>
        </p:spPr>
        <p:txBody>
          <a:bodyPr/>
          <a:lstStyle>
            <a:lvl1pPr marL="0" indent="0" algn="r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D6E71"/>
                </a:solidFill>
              </a:defRPr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Заголовок следующего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21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642755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600" smtClean="0">
                <a:solidFill>
                  <a:schemeClr val="bg1"/>
                </a:solidFill>
              </a:rPr>
              <a:pPr/>
              <a:t>‹#›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80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45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08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636695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z="1600" smtClean="0">
                <a:solidFill>
                  <a:schemeClr val="bg1"/>
                </a:solidFill>
              </a:rPr>
              <a:pPr/>
              <a:t>‹#›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64" y="1425719"/>
            <a:ext cx="4540180" cy="13454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64" y="2987958"/>
            <a:ext cx="4540180" cy="10271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1540" y="981711"/>
            <a:ext cx="4612989" cy="6602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451540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9220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056916" y="6066973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607852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36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40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39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66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повая страница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292">
                <a:latin typeface="Calibri" pitchFamily="34" charset="0"/>
                <a:cs typeface="Calibri" pitchFamily="34" charset="0"/>
              </a:defRPr>
            </a:lvl3pPr>
            <a:lvl4pPr>
              <a:defRPr sz="1292">
                <a:latin typeface="Calibri" pitchFamily="34" charset="0"/>
                <a:cs typeface="Calibri" pitchFamily="34" charset="0"/>
              </a:defRPr>
            </a:lvl4pPr>
            <a:lvl5pPr>
              <a:defRPr sz="1292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4875004" y="6406268"/>
            <a:ext cx="4056451" cy="335102"/>
          </a:xfrm>
        </p:spPr>
        <p:txBody>
          <a:bodyPr/>
          <a:lstStyle>
            <a:lvl1pPr marL="0" indent="0" algn="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108">
                <a:solidFill>
                  <a:srgbClr val="6D6E71"/>
                </a:solidFill>
              </a:defRPr>
            </a:lvl1pPr>
            <a:lvl3pPr>
              <a:defRPr sz="1292">
                <a:latin typeface="Calibri" pitchFamily="34" charset="0"/>
                <a:cs typeface="Calibri" pitchFamily="34" charset="0"/>
              </a:defRPr>
            </a:lvl3pPr>
            <a:lvl4pPr>
              <a:defRPr sz="1292">
                <a:latin typeface="Calibri" pitchFamily="34" charset="0"/>
                <a:cs typeface="Calibri" pitchFamily="34" charset="0"/>
              </a:defRPr>
            </a:lvl4pPr>
            <a:lvl5pPr>
              <a:defRPr sz="1292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Заголовок следующего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47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64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24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371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348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40" y="1262920"/>
            <a:ext cx="4396397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2" y="1262920"/>
            <a:ext cx="4537075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6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65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93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59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320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6000" y="1262918"/>
            <a:ext cx="4680000" cy="51479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16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680000" cy="823912"/>
          </a:xfrm>
          <a:solidFill>
            <a:srgbClr val="4B87C3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680000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680000" cy="41971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7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4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7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083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4111188"/>
            <a:ext cx="9905999" cy="229966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954540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5" y="1262247"/>
            <a:ext cx="4501487" cy="823912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5" y="2213674"/>
            <a:ext cx="4501487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2" y="1262247"/>
            <a:ext cx="4264075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2" y="2213674"/>
            <a:ext cx="4264075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1" y="1303837"/>
            <a:ext cx="9906000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0" y="4111188"/>
            <a:ext cx="9905999" cy="2299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725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72867" y="2131200"/>
            <a:ext cx="7405022" cy="1225792"/>
          </a:xfrm>
          <a:ln/>
        </p:spPr>
        <p:txBody>
          <a:bodyPr anchor="t" anchorCtr="0"/>
          <a:lstStyle>
            <a:lvl1pPr>
              <a:lnSpc>
                <a:spcPts val="4000"/>
              </a:lnSpc>
              <a:defRPr sz="4000" b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71314" y="4503601"/>
            <a:ext cx="4055269" cy="1013632"/>
          </a:xfrm>
          <a:ln/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baseline="0">
                <a:solidFill>
                  <a:srgbClr val="58595B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Ф.И.О. </a:t>
            </a:r>
            <a:r>
              <a:rPr lang="en-US" dirty="0" smtClean="0"/>
              <a:t> </a:t>
            </a:r>
            <a:r>
              <a:rPr lang="ru-RU" dirty="0" smtClean="0"/>
              <a:t>Должность. </a:t>
            </a:r>
            <a:r>
              <a:rPr lang="en-US" dirty="0" smtClean="0"/>
              <a:t> </a:t>
            </a:r>
            <a:r>
              <a:rPr lang="ru-RU" dirty="0" smtClean="0"/>
              <a:t>Дата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50" y="679052"/>
            <a:ext cx="3915045" cy="8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7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Типовая страница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13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повая страница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4875034" y="6406268"/>
            <a:ext cx="4056451" cy="335102"/>
          </a:xfrm>
        </p:spPr>
        <p:txBody>
          <a:bodyPr/>
          <a:lstStyle>
            <a:lvl1pPr marL="0" indent="0" algn="r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D6E71"/>
                </a:solidFill>
              </a:defRPr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Заголовок следующего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5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раница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836807" y="2084496"/>
            <a:ext cx="870632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914084" fontAlgn="base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b="1" kern="0" spc="-40" dirty="0">
                <a:solidFill>
                  <a:srgbClr val="69C6FF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800" b="1" kern="0" spc="-40" dirty="0">
                <a:solidFill>
                  <a:srgbClr val="000000">
                    <a:lumMod val="60000"/>
                    <a:lumOff val="40000"/>
                  </a:srgbClr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800" b="1" kern="0" spc="-40" dirty="0">
                <a:solidFill>
                  <a:srgbClr val="008CE2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800" b="1" kern="0" spc="-40" dirty="0">
                <a:solidFill>
                  <a:srgbClr val="000000"/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800" b="1" kern="0" spc="-40" dirty="0">
                <a:solidFill>
                  <a:srgbClr val="0065A4"/>
                </a:solidFill>
                <a:latin typeface="Myriad Pro" pitchFamily="34" charset="0"/>
                <a:cs typeface="Calibri" pitchFamily="34" charset="0"/>
              </a:rPr>
              <a:t>&gt;</a:t>
            </a:r>
            <a:endParaRPr lang="ru-RU" sz="2800" b="1" kern="0" spc="-40" dirty="0">
              <a:solidFill>
                <a:srgbClr val="0065A4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184685" y="6308165"/>
            <a:ext cx="703395" cy="360000"/>
          </a:xfrm>
          <a:prstGeom prst="rect">
            <a:avLst/>
          </a:prstGeom>
        </p:spPr>
        <p:txBody>
          <a:bodyPr wrap="square" lIns="91408" tIns="45705" rIns="91408" bIns="45705">
            <a:noAutofit/>
          </a:bodyPr>
          <a:lstStyle/>
          <a:p>
            <a:pPr defTabSz="914084"/>
            <a:fld id="{67444053-37ED-4C83-9461-6EED27EE394C}" type="slidenum">
              <a:rPr lang="ru-RU" sz="2000">
                <a:solidFill>
                  <a:srgbClr val="0065A4"/>
                </a:solidFill>
                <a:latin typeface="Calibri" pitchFamily="34" charset="0"/>
              </a:rPr>
              <a:pPr defTabSz="914084"/>
              <a:t>‹#›</a:t>
            </a:fld>
            <a:endParaRPr lang="ru-RU" sz="2000" dirty="0">
              <a:solidFill>
                <a:srgbClr val="0065A4"/>
              </a:solidFill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991731" y="2154986"/>
            <a:ext cx="7192879" cy="1625216"/>
          </a:xfrm>
        </p:spPr>
        <p:txBody>
          <a:bodyPr tIns="0" bIns="0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120750" y="6345324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443" y="6404335"/>
            <a:ext cx="3224770" cy="27165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6711702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8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1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71" y="4407176"/>
            <a:ext cx="8618091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571" y="2906732"/>
            <a:ext cx="86180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8595B"/>
                </a:solidFill>
              </a:defRPr>
            </a:lvl1pPr>
            <a:lvl2pPr marL="457041" indent="0">
              <a:buNone/>
              <a:defRPr sz="1800"/>
            </a:lvl2pPr>
            <a:lvl3pPr marL="914084" indent="0">
              <a:buNone/>
              <a:defRPr sz="1600"/>
            </a:lvl3pPr>
            <a:lvl4pPr marL="1371123" indent="0">
              <a:buNone/>
              <a:defRPr sz="1400"/>
            </a:lvl4pPr>
            <a:lvl5pPr marL="1828162" indent="0">
              <a:buNone/>
              <a:defRPr sz="1400"/>
            </a:lvl5pPr>
            <a:lvl6pPr marL="2285200" indent="0">
              <a:buNone/>
              <a:defRPr sz="1400"/>
            </a:lvl6pPr>
            <a:lvl7pPr marL="2742251" indent="0">
              <a:buNone/>
              <a:defRPr sz="1400"/>
            </a:lvl7pPr>
            <a:lvl8pPr marL="3199284" indent="0">
              <a:buNone/>
              <a:defRPr sz="1400"/>
            </a:lvl8pPr>
            <a:lvl9pPr marL="365632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704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4529" y="1125538"/>
            <a:ext cx="4402881" cy="503976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03976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235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400" y="147600"/>
            <a:ext cx="9063600" cy="874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527" y="1535116"/>
            <a:ext cx="420964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41" indent="0">
              <a:buNone/>
              <a:defRPr sz="2000" b="1"/>
            </a:lvl2pPr>
            <a:lvl3pPr marL="914084" indent="0">
              <a:buNone/>
              <a:defRPr sz="1800" b="1"/>
            </a:lvl3pPr>
            <a:lvl4pPr marL="1371123" indent="0">
              <a:buNone/>
              <a:defRPr sz="1600" b="1"/>
            </a:lvl4pPr>
            <a:lvl5pPr marL="1828162" indent="0">
              <a:buNone/>
              <a:defRPr sz="1600" b="1"/>
            </a:lvl5pPr>
            <a:lvl6pPr marL="2285200" indent="0">
              <a:buNone/>
              <a:defRPr sz="1600" b="1"/>
            </a:lvl6pPr>
            <a:lvl7pPr marL="2742251" indent="0">
              <a:buNone/>
              <a:defRPr sz="1600" b="1"/>
            </a:lvl7pPr>
            <a:lvl8pPr marL="3199284" indent="0">
              <a:buNone/>
              <a:defRPr sz="1600" b="1"/>
            </a:lvl8pPr>
            <a:lvl9pPr marL="36563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2527" y="2174879"/>
            <a:ext cx="4209647" cy="3951288"/>
          </a:xfrm>
        </p:spPr>
        <p:txBody>
          <a:bodyPr/>
          <a:lstStyle>
            <a:lvl1pPr marL="0" indent="0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39" y="1535116"/>
            <a:ext cx="4378591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41" indent="0">
              <a:buNone/>
              <a:defRPr sz="2000" b="1"/>
            </a:lvl2pPr>
            <a:lvl3pPr marL="914084" indent="0">
              <a:buNone/>
              <a:defRPr sz="1800" b="1"/>
            </a:lvl3pPr>
            <a:lvl4pPr marL="1371123" indent="0">
              <a:buNone/>
              <a:defRPr sz="1600" b="1"/>
            </a:lvl4pPr>
            <a:lvl5pPr marL="1828162" indent="0">
              <a:buNone/>
              <a:defRPr sz="1600" b="1"/>
            </a:lvl5pPr>
            <a:lvl6pPr marL="2285200" indent="0">
              <a:buNone/>
              <a:defRPr sz="1600" b="1"/>
            </a:lvl6pPr>
            <a:lvl7pPr marL="2742251" indent="0">
              <a:buNone/>
              <a:defRPr sz="1600" b="1"/>
            </a:lvl7pPr>
            <a:lvl8pPr marL="3199284" indent="0">
              <a:buNone/>
              <a:defRPr sz="1600" b="1"/>
            </a:lvl8pPr>
            <a:lvl9pPr marL="36563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1" cy="3951288"/>
          </a:xfrm>
        </p:spPr>
        <p:txBody>
          <a:bodyPr/>
          <a:lstStyle>
            <a:lvl1pPr marL="0" indent="0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5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9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8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45" y="273050"/>
            <a:ext cx="3169791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84" y="273064"/>
            <a:ext cx="5537729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4545" y="1435103"/>
            <a:ext cx="31697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4" indent="0">
              <a:buNone/>
              <a:defRPr sz="1000"/>
            </a:lvl3pPr>
            <a:lvl4pPr marL="1371123" indent="0">
              <a:buNone/>
              <a:defRPr sz="900"/>
            </a:lvl4pPr>
            <a:lvl5pPr marL="1828162" indent="0">
              <a:buNone/>
              <a:defRPr sz="900"/>
            </a:lvl5pPr>
            <a:lvl6pPr marL="2285200" indent="0">
              <a:buNone/>
              <a:defRPr sz="900"/>
            </a:lvl6pPr>
            <a:lvl7pPr marL="2742251" indent="0">
              <a:buNone/>
              <a:defRPr sz="900"/>
            </a:lvl7pPr>
            <a:lvl8pPr marL="3199284" indent="0">
              <a:buNone/>
              <a:defRPr sz="900"/>
            </a:lvl8pPr>
            <a:lvl9pPr marL="36563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165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1" indent="0">
              <a:buNone/>
              <a:defRPr sz="2800"/>
            </a:lvl2pPr>
            <a:lvl3pPr marL="914084" indent="0">
              <a:buNone/>
              <a:defRPr sz="2400"/>
            </a:lvl3pPr>
            <a:lvl4pPr marL="1371123" indent="0">
              <a:buNone/>
              <a:defRPr sz="2000"/>
            </a:lvl4pPr>
            <a:lvl5pPr marL="1828162" indent="0">
              <a:buNone/>
              <a:defRPr sz="2000"/>
            </a:lvl5pPr>
            <a:lvl6pPr marL="2285200" indent="0">
              <a:buNone/>
              <a:defRPr sz="2000"/>
            </a:lvl6pPr>
            <a:lvl7pPr marL="2742251" indent="0">
              <a:buNone/>
              <a:defRPr sz="2000"/>
            </a:lvl7pPr>
            <a:lvl8pPr marL="3199284" indent="0">
              <a:buNone/>
              <a:defRPr sz="2000"/>
            </a:lvl8pPr>
            <a:lvl9pPr marL="365632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4" indent="0">
              <a:buNone/>
              <a:defRPr sz="1000"/>
            </a:lvl3pPr>
            <a:lvl4pPr marL="1371123" indent="0">
              <a:buNone/>
              <a:defRPr sz="900"/>
            </a:lvl4pPr>
            <a:lvl5pPr marL="1828162" indent="0">
              <a:buNone/>
              <a:defRPr sz="900"/>
            </a:lvl5pPr>
            <a:lvl6pPr marL="2285200" indent="0">
              <a:buNone/>
              <a:defRPr sz="900"/>
            </a:lvl6pPr>
            <a:lvl7pPr marL="2742251" indent="0">
              <a:buNone/>
              <a:defRPr sz="900"/>
            </a:lvl7pPr>
            <a:lvl8pPr marL="3199284" indent="0">
              <a:buNone/>
              <a:defRPr sz="900"/>
            </a:lvl8pPr>
            <a:lvl9pPr marL="36563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05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4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4515" y="0"/>
            <a:ext cx="6681390" cy="6273800"/>
          </a:xfrm>
        </p:spPr>
        <p:txBody>
          <a:bodyPr vert="eaVert"/>
          <a:lstStyle>
            <a:lvl1pPr marL="0" indent="0">
              <a:buNone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79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84610" y="1143002"/>
            <a:ext cx="8743635" cy="4419600"/>
          </a:xfrm>
        </p:spPr>
        <p:txBody>
          <a:bodyPr/>
          <a:lstStyle>
            <a:lvl1pPr marL="0" indent="0">
              <a:buNone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3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72867" y="2131200"/>
            <a:ext cx="7405022" cy="1225792"/>
          </a:xfrm>
          <a:ln/>
        </p:spPr>
        <p:txBody>
          <a:bodyPr anchor="t" anchorCtr="0"/>
          <a:lstStyle>
            <a:lvl1pPr>
              <a:lnSpc>
                <a:spcPts val="4000"/>
              </a:lnSpc>
              <a:defRPr sz="4000" b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71314" y="4503601"/>
            <a:ext cx="4055269" cy="1013632"/>
          </a:xfrm>
          <a:ln/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baseline="0">
                <a:solidFill>
                  <a:srgbClr val="58595B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Ф.И.О. </a:t>
            </a:r>
            <a:r>
              <a:rPr lang="en-US" dirty="0" smtClean="0"/>
              <a:t> </a:t>
            </a:r>
            <a:r>
              <a:rPr lang="ru-RU" dirty="0" smtClean="0"/>
              <a:t>Должность. </a:t>
            </a:r>
            <a:r>
              <a:rPr lang="en-US" dirty="0" smtClean="0"/>
              <a:t> </a:t>
            </a:r>
            <a:r>
              <a:rPr lang="ru-RU" dirty="0" smtClean="0"/>
              <a:t>Дата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50" y="679052"/>
            <a:ext cx="3915045" cy="8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Типовая страница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повая страница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4875034" y="6406268"/>
            <a:ext cx="4056451" cy="335102"/>
          </a:xfrm>
        </p:spPr>
        <p:txBody>
          <a:bodyPr/>
          <a:lstStyle>
            <a:lvl1pPr marL="0" indent="0" algn="r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D6E71"/>
                </a:solidFill>
              </a:defRPr>
            </a:lvl1pPr>
            <a:lvl3pP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4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Заголовок следующего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59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раница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836807" y="2084496"/>
            <a:ext cx="870632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914084" fontAlgn="base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b="1" kern="0" spc="-40" dirty="0">
                <a:solidFill>
                  <a:srgbClr val="69C6FF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800" b="1" kern="0" spc="-40" dirty="0">
                <a:solidFill>
                  <a:srgbClr val="000000">
                    <a:lumMod val="60000"/>
                    <a:lumOff val="40000"/>
                  </a:srgbClr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800" b="1" kern="0" spc="-40" dirty="0">
                <a:solidFill>
                  <a:srgbClr val="008CE2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800" b="1" kern="0" spc="-40" dirty="0">
                <a:solidFill>
                  <a:srgbClr val="000000"/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800" b="1" kern="0" spc="-40" dirty="0">
                <a:solidFill>
                  <a:srgbClr val="0065A4"/>
                </a:solidFill>
                <a:latin typeface="Myriad Pro" pitchFamily="34" charset="0"/>
                <a:cs typeface="Calibri" pitchFamily="34" charset="0"/>
              </a:rPr>
              <a:t>&gt;</a:t>
            </a:r>
            <a:endParaRPr lang="ru-RU" sz="2800" b="1" kern="0" spc="-40" dirty="0">
              <a:solidFill>
                <a:srgbClr val="0065A4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184685" y="6308165"/>
            <a:ext cx="703395" cy="360000"/>
          </a:xfrm>
          <a:prstGeom prst="rect">
            <a:avLst/>
          </a:prstGeom>
        </p:spPr>
        <p:txBody>
          <a:bodyPr wrap="square" lIns="91408" tIns="45705" rIns="91408" bIns="45705">
            <a:noAutofit/>
          </a:bodyPr>
          <a:lstStyle/>
          <a:p>
            <a:pPr defTabSz="914084"/>
            <a:fld id="{67444053-37ED-4C83-9461-6EED27EE394C}" type="slidenum">
              <a:rPr lang="ru-RU" sz="2000">
                <a:solidFill>
                  <a:srgbClr val="0065A4"/>
                </a:solidFill>
                <a:latin typeface="Calibri" pitchFamily="34" charset="0"/>
              </a:rPr>
              <a:pPr defTabSz="914084"/>
              <a:t>‹#›</a:t>
            </a:fld>
            <a:endParaRPr lang="ru-RU" sz="2000" dirty="0">
              <a:solidFill>
                <a:srgbClr val="0065A4"/>
              </a:solidFill>
              <a:latin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991731" y="2154986"/>
            <a:ext cx="7192879" cy="1625216"/>
          </a:xfrm>
        </p:spPr>
        <p:txBody>
          <a:bodyPr tIns="0" bIns="0"/>
          <a:lstStyle>
            <a:lvl1pPr>
              <a:lnSpc>
                <a:spcPts val="4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120750" y="6345324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443" y="6404335"/>
            <a:ext cx="3224770" cy="27165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6711702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799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26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71" y="4407176"/>
            <a:ext cx="8618091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571" y="2906732"/>
            <a:ext cx="861809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8595B"/>
                </a:solidFill>
              </a:defRPr>
            </a:lvl1pPr>
            <a:lvl2pPr marL="457041" indent="0">
              <a:buNone/>
              <a:defRPr sz="1800"/>
            </a:lvl2pPr>
            <a:lvl3pPr marL="914084" indent="0">
              <a:buNone/>
              <a:defRPr sz="1600"/>
            </a:lvl3pPr>
            <a:lvl4pPr marL="1371123" indent="0">
              <a:buNone/>
              <a:defRPr sz="1400"/>
            </a:lvl4pPr>
            <a:lvl5pPr marL="1828162" indent="0">
              <a:buNone/>
              <a:defRPr sz="1400"/>
            </a:lvl5pPr>
            <a:lvl6pPr marL="2285200" indent="0">
              <a:buNone/>
              <a:defRPr sz="1400"/>
            </a:lvl6pPr>
            <a:lvl7pPr marL="2742251" indent="0">
              <a:buNone/>
              <a:defRPr sz="1400"/>
            </a:lvl7pPr>
            <a:lvl8pPr marL="3199284" indent="0">
              <a:buNone/>
              <a:defRPr sz="1400"/>
            </a:lvl8pPr>
            <a:lvl9pPr marL="365632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636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4529" y="1125538"/>
            <a:ext cx="4402881" cy="503976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03976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549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400" y="147600"/>
            <a:ext cx="9063600" cy="874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527" y="1535116"/>
            <a:ext cx="420964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41" indent="0">
              <a:buNone/>
              <a:defRPr sz="2000" b="1"/>
            </a:lvl2pPr>
            <a:lvl3pPr marL="914084" indent="0">
              <a:buNone/>
              <a:defRPr sz="1800" b="1"/>
            </a:lvl3pPr>
            <a:lvl4pPr marL="1371123" indent="0">
              <a:buNone/>
              <a:defRPr sz="1600" b="1"/>
            </a:lvl4pPr>
            <a:lvl5pPr marL="1828162" indent="0">
              <a:buNone/>
              <a:defRPr sz="1600" b="1"/>
            </a:lvl5pPr>
            <a:lvl6pPr marL="2285200" indent="0">
              <a:buNone/>
              <a:defRPr sz="1600" b="1"/>
            </a:lvl6pPr>
            <a:lvl7pPr marL="2742251" indent="0">
              <a:buNone/>
              <a:defRPr sz="1600" b="1"/>
            </a:lvl7pPr>
            <a:lvl8pPr marL="3199284" indent="0">
              <a:buNone/>
              <a:defRPr sz="1600" b="1"/>
            </a:lvl8pPr>
            <a:lvl9pPr marL="36563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2527" y="2174879"/>
            <a:ext cx="4209647" cy="3951288"/>
          </a:xfrm>
        </p:spPr>
        <p:txBody>
          <a:bodyPr/>
          <a:lstStyle>
            <a:lvl1pPr marL="0" indent="0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39" y="1535116"/>
            <a:ext cx="4378591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41" indent="0">
              <a:buNone/>
              <a:defRPr sz="2000" b="1"/>
            </a:lvl2pPr>
            <a:lvl3pPr marL="914084" indent="0">
              <a:buNone/>
              <a:defRPr sz="1800" b="1"/>
            </a:lvl3pPr>
            <a:lvl4pPr marL="1371123" indent="0">
              <a:buNone/>
              <a:defRPr sz="1600" b="1"/>
            </a:lvl4pPr>
            <a:lvl5pPr marL="1828162" indent="0">
              <a:buNone/>
              <a:defRPr sz="1600" b="1"/>
            </a:lvl5pPr>
            <a:lvl6pPr marL="2285200" indent="0">
              <a:buNone/>
              <a:defRPr sz="1600" b="1"/>
            </a:lvl6pPr>
            <a:lvl7pPr marL="2742251" indent="0">
              <a:buNone/>
              <a:defRPr sz="1600" b="1"/>
            </a:lvl7pPr>
            <a:lvl8pPr marL="3199284" indent="0">
              <a:buNone/>
              <a:defRPr sz="1600" b="1"/>
            </a:lvl8pPr>
            <a:lvl9pPr marL="36563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1" cy="3951288"/>
          </a:xfrm>
        </p:spPr>
        <p:txBody>
          <a:bodyPr/>
          <a:lstStyle>
            <a:lvl1pPr marL="0" indent="0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20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1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45" y="273050"/>
            <a:ext cx="3169791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84" y="273064"/>
            <a:ext cx="5537729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4545" y="1435103"/>
            <a:ext cx="31697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4" indent="0">
              <a:buNone/>
              <a:defRPr sz="1000"/>
            </a:lvl3pPr>
            <a:lvl4pPr marL="1371123" indent="0">
              <a:buNone/>
              <a:defRPr sz="900"/>
            </a:lvl4pPr>
            <a:lvl5pPr marL="1828162" indent="0">
              <a:buNone/>
              <a:defRPr sz="900"/>
            </a:lvl5pPr>
            <a:lvl6pPr marL="2285200" indent="0">
              <a:buNone/>
              <a:defRPr sz="900"/>
            </a:lvl6pPr>
            <a:lvl7pPr marL="2742251" indent="0">
              <a:buNone/>
              <a:defRPr sz="900"/>
            </a:lvl7pPr>
            <a:lvl8pPr marL="3199284" indent="0">
              <a:buNone/>
              <a:defRPr sz="900"/>
            </a:lvl8pPr>
            <a:lvl9pPr marL="36563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0796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1" indent="0">
              <a:buNone/>
              <a:defRPr sz="2800"/>
            </a:lvl2pPr>
            <a:lvl3pPr marL="914084" indent="0">
              <a:buNone/>
              <a:defRPr sz="2400"/>
            </a:lvl3pPr>
            <a:lvl4pPr marL="1371123" indent="0">
              <a:buNone/>
              <a:defRPr sz="2000"/>
            </a:lvl4pPr>
            <a:lvl5pPr marL="1828162" indent="0">
              <a:buNone/>
              <a:defRPr sz="2000"/>
            </a:lvl5pPr>
            <a:lvl6pPr marL="2285200" indent="0">
              <a:buNone/>
              <a:defRPr sz="2000"/>
            </a:lvl6pPr>
            <a:lvl7pPr marL="2742251" indent="0">
              <a:buNone/>
              <a:defRPr sz="2000"/>
            </a:lvl7pPr>
            <a:lvl8pPr marL="3199284" indent="0">
              <a:buNone/>
              <a:defRPr sz="2000"/>
            </a:lvl8pPr>
            <a:lvl9pPr marL="365632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4" indent="0">
              <a:buNone/>
              <a:defRPr sz="1000"/>
            </a:lvl3pPr>
            <a:lvl4pPr marL="1371123" indent="0">
              <a:buNone/>
              <a:defRPr sz="900"/>
            </a:lvl4pPr>
            <a:lvl5pPr marL="1828162" indent="0">
              <a:buNone/>
              <a:defRPr sz="900"/>
            </a:lvl5pPr>
            <a:lvl6pPr marL="2285200" indent="0">
              <a:buNone/>
              <a:defRPr sz="900"/>
            </a:lvl6pPr>
            <a:lvl7pPr marL="2742251" indent="0">
              <a:buNone/>
              <a:defRPr sz="900"/>
            </a:lvl7pPr>
            <a:lvl8pPr marL="3199284" indent="0">
              <a:buNone/>
              <a:defRPr sz="900"/>
            </a:lvl8pPr>
            <a:lvl9pPr marL="36563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114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0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4515" y="0"/>
            <a:ext cx="6681390" cy="6273800"/>
          </a:xfrm>
        </p:spPr>
        <p:txBody>
          <a:bodyPr vert="eaVert"/>
          <a:lstStyle>
            <a:lvl1pPr marL="0" indent="0">
              <a:buNone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14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84610" y="1143002"/>
            <a:ext cx="8743635" cy="4419600"/>
          </a:xfrm>
        </p:spPr>
        <p:txBody>
          <a:bodyPr/>
          <a:lstStyle>
            <a:lvl1pPr marL="0" indent="0">
              <a:buNone/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0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9" y="404814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40" y="999576"/>
            <a:ext cx="9467161" cy="45719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7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1" cy="49743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21"/>
            </p:custDataLst>
          </p:nvPr>
        </p:nvSpPr>
        <p:spPr>
          <a:xfrm>
            <a:off x="8135052" y="6200235"/>
            <a:ext cx="1536170" cy="419222"/>
          </a:xfrm>
          <a:prstGeom prst="rect">
            <a:avLst/>
          </a:prstGeom>
          <a:noFill/>
        </p:spPr>
        <p:txBody>
          <a:bodyPr vert="horz" lIns="182868" tIns="91434" rIns="182868" bIns="91434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1200" b="0" i="0">
                <a:solidFill>
                  <a:schemeClr val="accent4"/>
                </a:solidFill>
                <a:latin typeface="+mn-lt"/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1200" b="0" i="0" dirty="0">
              <a:solidFill>
                <a:schemeClr val="accent4"/>
              </a:solidFill>
              <a:latin typeface="+mn-lt"/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32" r:id="rId2"/>
    <p:sldLayoutId id="214748383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3" r:id="rId11"/>
    <p:sldLayoutId id="2147483754" r:id="rId12"/>
    <p:sldLayoutId id="2147483834" r:id="rId13"/>
    <p:sldLayoutId id="2147483836" r:id="rId14"/>
    <p:sldLayoutId id="2147483837" r:id="rId15"/>
    <p:sldLayoutId id="2147483839" r:id="rId16"/>
    <p:sldLayoutId id="2147483840" r:id="rId17"/>
    <p:sldLayoutId id="2147483841" r:id="rId18"/>
    <p:sldLayoutId id="214748392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61676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5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4" pos="312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 userDrawn="1"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7563392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03" y="412550"/>
            <a:ext cx="2163506" cy="676657"/>
          </a:xfrm>
          <a:prstGeom prst="rect">
            <a:avLst/>
          </a:prstGeom>
        </p:spPr>
      </p:pic>
      <p:sp>
        <p:nvSpPr>
          <p:cNvPr id="18" name="Прямоугольник 17"/>
          <p:cNvSpPr/>
          <p:nvPr userDrawn="1"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619457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734697" y="412550"/>
            <a:ext cx="1001486" cy="47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1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 userDrawn="1"/>
        </p:nvSpPr>
        <p:spPr>
          <a:xfrm>
            <a:off x="7811219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9" y="445302"/>
            <a:ext cx="2090932" cy="661417"/>
          </a:xfrm>
          <a:prstGeom prst="rect">
            <a:avLst/>
          </a:prstGeom>
        </p:spPr>
      </p:pic>
      <p:sp>
        <p:nvSpPr>
          <p:cNvPr id="21" name="Прямоугольник 20"/>
          <p:cNvSpPr/>
          <p:nvPr userDrawn="1"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51549" y="6625337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ru-RU" sz="1600" b="1" smtClean="0">
                <a:solidFill>
                  <a:schemeClr val="bg1"/>
                </a:solidFill>
              </a:defRPr>
            </a:lvl1pPr>
          </a:lstStyle>
          <a:p>
            <a:pPr algn="ctr"/>
            <a:fld id="{7F5EC8D3-0A62-489F-A821-21BE1C36CA86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734697" y="412550"/>
            <a:ext cx="1001486" cy="47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 userDrawn="1"/>
        </p:nvSpPr>
        <p:spPr>
          <a:xfrm>
            <a:off x="8111665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9" y="443836"/>
            <a:ext cx="2090932" cy="670561"/>
          </a:xfrm>
          <a:prstGeom prst="rect">
            <a:avLst/>
          </a:prstGeom>
        </p:spPr>
      </p:pic>
      <p:sp>
        <p:nvSpPr>
          <p:cNvPr id="22" name="Прямоугольник 21"/>
          <p:cNvSpPr/>
          <p:nvPr userDrawn="1"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644373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ru-RU" sz="1600" b="1" smtClean="0">
                <a:solidFill>
                  <a:schemeClr val="bg1"/>
                </a:solidFill>
              </a:defRPr>
            </a:lvl1pPr>
          </a:lstStyle>
          <a:p>
            <a:pPr algn="ctr"/>
            <a:fld id="{7F5EC8D3-0A62-489F-A821-21BE1C36CA86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734697" y="412550"/>
            <a:ext cx="1001486" cy="47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96" r:id="rId9"/>
    <p:sldLayoutId id="21474838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 userDrawn="1"/>
        </p:nvSpPr>
        <p:spPr>
          <a:xfrm>
            <a:off x="8412114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9" y="438191"/>
            <a:ext cx="2090932" cy="679705"/>
          </a:xfrm>
          <a:prstGeom prst="rect">
            <a:avLst/>
          </a:prstGeom>
        </p:spPr>
      </p:pic>
      <p:sp>
        <p:nvSpPr>
          <p:cNvPr id="21" name="Прямоугольник 20"/>
          <p:cNvSpPr/>
          <p:nvPr userDrawn="1"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644373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ru-RU" sz="1600" b="1" smtClean="0">
                <a:solidFill>
                  <a:schemeClr val="bg1"/>
                </a:solidFill>
              </a:defRPr>
            </a:lvl1pPr>
          </a:lstStyle>
          <a:p>
            <a:pPr algn="ctr"/>
            <a:fld id="{7F5EC8D3-0A62-489F-A821-21BE1C36CA86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734697" y="412550"/>
            <a:ext cx="1001486" cy="47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9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 userDrawn="1"/>
        </p:nvSpPr>
        <p:spPr>
          <a:xfrm>
            <a:off x="8699499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91" y="445071"/>
            <a:ext cx="2090932" cy="670561"/>
          </a:xfrm>
          <a:prstGeom prst="rect">
            <a:avLst/>
          </a:prstGeom>
        </p:spPr>
      </p:pic>
      <p:sp>
        <p:nvSpPr>
          <p:cNvPr id="21" name="Прямоугольник 20"/>
          <p:cNvSpPr/>
          <p:nvPr userDrawn="1"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13" y="222070"/>
            <a:ext cx="6958724" cy="105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40" y="1225899"/>
            <a:ext cx="9467160" cy="517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1021960"/>
            <a:ext cx="9906000" cy="22860"/>
          </a:xfrm>
          <a:prstGeom prst="line">
            <a:avLst/>
          </a:prstGeom>
          <a:ln w="38100">
            <a:solidFill>
              <a:srgbClr val="007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 userDrawn="1"/>
        </p:nvSpPr>
        <p:spPr>
          <a:xfrm>
            <a:off x="9013011" y="888274"/>
            <a:ext cx="365760" cy="33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91" y="423096"/>
            <a:ext cx="2090932" cy="685801"/>
          </a:xfrm>
          <a:prstGeom prst="rect">
            <a:avLst/>
          </a:prstGeom>
        </p:spPr>
      </p:pic>
      <p:sp>
        <p:nvSpPr>
          <p:cNvPr id="21" name="Прямоугольник 20"/>
          <p:cNvSpPr/>
          <p:nvPr userDrawn="1"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0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8931524" y="6309320"/>
            <a:ext cx="780087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914084" fontAlgn="base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spc="-40" dirty="0">
                <a:solidFill>
                  <a:srgbClr val="69C6FF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400" b="1" kern="0" spc="-40" dirty="0">
                <a:solidFill>
                  <a:srgbClr val="000000">
                    <a:lumMod val="60000"/>
                    <a:lumOff val="40000"/>
                  </a:srgbClr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400" b="1" kern="0" spc="-40" dirty="0">
                <a:solidFill>
                  <a:srgbClr val="008CE2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400" b="1" kern="0" spc="-40" dirty="0">
                <a:solidFill>
                  <a:srgbClr val="000000"/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400" b="1" kern="0" spc="-40" dirty="0">
                <a:solidFill>
                  <a:srgbClr val="0065A4"/>
                </a:solidFill>
                <a:latin typeface="Myriad Pro" pitchFamily="34" charset="0"/>
                <a:cs typeface="Calibri" pitchFamily="34" charset="0"/>
              </a:rPr>
              <a:t>&gt;</a:t>
            </a:r>
            <a:endParaRPr lang="ru-RU" sz="2400" b="1" kern="0" spc="-40" dirty="0">
              <a:solidFill>
                <a:srgbClr val="0065A4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525" y="1125538"/>
            <a:ext cx="9049758" cy="4967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0386" y="147600"/>
            <a:ext cx="9063142" cy="87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35988" rIns="0" bIns="35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314" y="6308165"/>
            <a:ext cx="703395" cy="360000"/>
          </a:xfrm>
          <a:prstGeom prst="rect">
            <a:avLst/>
          </a:prstGeom>
        </p:spPr>
        <p:txBody>
          <a:bodyPr wrap="square" lIns="91408" tIns="45705" rIns="91408" bIns="45705">
            <a:noAutofit/>
          </a:bodyPr>
          <a:lstStyle/>
          <a:p>
            <a:pPr algn="r" defTabSz="914084"/>
            <a:fld id="{67444053-37ED-4C83-9461-6EED27EE394C}" type="slidenum">
              <a:rPr lang="ru-RU" sz="2000">
                <a:solidFill>
                  <a:srgbClr val="0065A4"/>
                </a:solidFill>
                <a:latin typeface="Calibri" pitchFamily="34" charset="0"/>
              </a:rPr>
              <a:pPr algn="r" defTabSz="914084"/>
              <a:t>‹#›</a:t>
            </a:fld>
            <a:endParaRPr lang="ru-RU" sz="2000" dirty="0">
              <a:solidFill>
                <a:srgbClr val="0065A4"/>
              </a:solidFill>
              <a:latin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84601" y="1013980"/>
            <a:ext cx="93214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4601" y="6237312"/>
            <a:ext cx="9321485" cy="0"/>
          </a:xfrm>
          <a:prstGeom prst="line">
            <a:avLst/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1161580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96" y="6404335"/>
            <a:ext cx="3224770" cy="27165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493456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041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08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123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162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None/>
        <a:defRPr sz="1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360231" indent="-177736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61643" indent="-268195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4709" indent="-22852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2551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9592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6633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3675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0719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3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2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8931524" y="6309320"/>
            <a:ext cx="780087" cy="360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914084" fontAlgn="base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kern="0" spc="-40" dirty="0">
                <a:solidFill>
                  <a:srgbClr val="69C6FF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400" b="1" kern="0" spc="-40" dirty="0">
                <a:solidFill>
                  <a:srgbClr val="000000">
                    <a:lumMod val="60000"/>
                    <a:lumOff val="40000"/>
                  </a:srgbClr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400" b="1" kern="0" spc="-40" dirty="0">
                <a:solidFill>
                  <a:srgbClr val="008CE2"/>
                </a:solidFill>
                <a:latin typeface="Myriad Pro" pitchFamily="34" charset="0"/>
                <a:cs typeface="Calibri" pitchFamily="34" charset="0"/>
              </a:rPr>
              <a:t>&gt;</a:t>
            </a:r>
            <a:r>
              <a:rPr lang="en-US" sz="2400" b="1" kern="0" spc="-40" dirty="0">
                <a:solidFill>
                  <a:srgbClr val="000000"/>
                </a:solidFill>
                <a:latin typeface="Myriad Pro" pitchFamily="34" charset="0"/>
                <a:cs typeface="Calibri" pitchFamily="34" charset="0"/>
              </a:rPr>
              <a:t> </a:t>
            </a:r>
            <a:r>
              <a:rPr lang="en-US" sz="2400" b="1" kern="0" spc="-40" dirty="0">
                <a:solidFill>
                  <a:srgbClr val="0065A4"/>
                </a:solidFill>
                <a:latin typeface="Myriad Pro" pitchFamily="34" charset="0"/>
                <a:cs typeface="Calibri" pitchFamily="34" charset="0"/>
              </a:rPr>
              <a:t>&gt;</a:t>
            </a:r>
            <a:endParaRPr lang="ru-RU" sz="2400" b="1" kern="0" spc="-40" dirty="0">
              <a:solidFill>
                <a:srgbClr val="0065A4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525" y="1125538"/>
            <a:ext cx="9049758" cy="4967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0386" y="147600"/>
            <a:ext cx="9063142" cy="87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35988" rIns="0" bIns="35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314" y="6308165"/>
            <a:ext cx="703395" cy="360000"/>
          </a:xfrm>
          <a:prstGeom prst="rect">
            <a:avLst/>
          </a:prstGeom>
        </p:spPr>
        <p:txBody>
          <a:bodyPr wrap="square" lIns="91408" tIns="45705" rIns="91408" bIns="45705">
            <a:noAutofit/>
          </a:bodyPr>
          <a:lstStyle/>
          <a:p>
            <a:pPr algn="r" defTabSz="914084"/>
            <a:fld id="{67444053-37ED-4C83-9461-6EED27EE394C}" type="slidenum">
              <a:rPr lang="ru-RU" sz="2000">
                <a:solidFill>
                  <a:srgbClr val="0065A4"/>
                </a:solidFill>
                <a:latin typeface="Calibri" pitchFamily="34" charset="0"/>
              </a:rPr>
              <a:pPr algn="r" defTabSz="914084"/>
              <a:t>‹#›</a:t>
            </a:fld>
            <a:endParaRPr lang="ru-RU" sz="2000" dirty="0">
              <a:solidFill>
                <a:srgbClr val="0065A4"/>
              </a:solidFill>
              <a:latin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84601" y="1013980"/>
            <a:ext cx="93214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4601" y="6237312"/>
            <a:ext cx="9321485" cy="0"/>
          </a:xfrm>
          <a:prstGeom prst="line">
            <a:avLst/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1161580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96" y="6404335"/>
            <a:ext cx="3224770" cy="27165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493456" y="6360140"/>
            <a:ext cx="0" cy="36004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9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041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08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123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162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None/>
        <a:defRPr sz="1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360231" indent="-177736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61643" indent="-268195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4709" indent="-22852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2551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9592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6633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3675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0719" indent="-22852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3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2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4" algn="l" defTabSz="9140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microsoft.com/office/2007/relationships/hdphoto" Target="../media/hdphoto1.wdp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6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5.png"/><Relationship Id="rId1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48.jpe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63839" y="4664075"/>
            <a:ext cx="1901561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eaLnBrk="1" hangingPunct="1"/>
            <a:r>
              <a:rPr lang="en-US" altLang="ru-RU" sz="1600" b="1" dirty="0" smtClean="0">
                <a:solidFill>
                  <a:schemeClr val="tx2"/>
                </a:solidFill>
              </a:rPr>
              <a:t>Date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: 14.05.2018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63839" y="4232275"/>
            <a:ext cx="650178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eaLnBrk="1" hangingPunct="1"/>
            <a:r>
              <a:rPr lang="en-US" altLang="ru-RU" sz="1600" b="1" dirty="0" smtClean="0">
                <a:solidFill>
                  <a:schemeClr val="tx2"/>
                </a:solidFill>
              </a:rPr>
              <a:t>Sochi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5125" name="b--sw3tSuYwFh9d4syvsTVb" hidden="1"/>
          <p:cNvSpPr>
            <a:spLocks noChangeArrowheads="1"/>
          </p:cNvSpPr>
          <p:nvPr/>
        </p:nvSpPr>
        <p:spPr bwMode="auto">
          <a:xfrm>
            <a:off x="68792" y="6731000"/>
            <a:ext cx="68792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5" y="68264"/>
            <a:ext cx="217209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301082" y="1484314"/>
            <a:ext cx="7604919" cy="274637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1200">
                <a:solidFill>
                  <a:schemeClr val="bg1"/>
                </a:solidFill>
              </a:rPr>
              <a:t>State atomic energy corporation “Rosatom”</a:t>
            </a: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1239" y="2607379"/>
            <a:ext cx="6186901" cy="66025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Водородная энергетика</a:t>
            </a:r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4302" y="89053"/>
            <a:ext cx="9461697" cy="1057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</a:rPr>
              <a:t>Дорожная </a:t>
            </a:r>
            <a:r>
              <a:rPr lang="ru-RU" dirty="0">
                <a:solidFill>
                  <a:srgbClr val="0070C0"/>
                </a:solidFill>
              </a:rPr>
              <a:t>карта перехода к </a:t>
            </a:r>
            <a:r>
              <a:rPr lang="ru-RU" dirty="0" smtClean="0">
                <a:solidFill>
                  <a:srgbClr val="0070C0"/>
                </a:solidFill>
              </a:rPr>
              <a:t>водородной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экономике (НС </a:t>
            </a:r>
            <a:r>
              <a:rPr lang="ru-RU" dirty="0">
                <a:solidFill>
                  <a:srgbClr val="0070C0"/>
                </a:solidFill>
              </a:rPr>
              <a:t>2017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44303" y="1060514"/>
            <a:ext cx="9226747" cy="1812295"/>
          </a:xfrm>
          <a:prstGeom prst="rect">
            <a:avLst/>
          </a:prstGeom>
        </p:spPr>
        <p:txBody>
          <a:bodyPr lIns="74293" tIns="37146" rIns="74293" bIns="37146"/>
          <a:lstStyle/>
          <a:p>
            <a:pPr marL="278606" indent="-278606">
              <a:spcBef>
                <a:spcPts val="3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Водородные технологии готовы к развертыванию</a:t>
            </a:r>
          </a:p>
          <a:p>
            <a:pPr marL="278606" indent="-278606">
              <a:spcBef>
                <a:spcPts val="3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Для большинства применений коммерциализация может начаться до 2020 </a:t>
            </a:r>
            <a:r>
              <a:rPr lang="ru-RU" sz="1400" dirty="0" smtClean="0">
                <a:solidFill>
                  <a:srgbClr val="0070C0"/>
                </a:solidFill>
                <a:cs typeface="Arial" pitchFamily="34" charset="0"/>
              </a:rPr>
              <a:t>г.</a:t>
            </a:r>
          </a:p>
          <a:p>
            <a:pPr marL="278606" indent="-278606">
              <a:spcBef>
                <a:spcPts val="3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cs typeface="Arial" pitchFamily="34" charset="0"/>
              </a:rPr>
              <a:t>Потребуются 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ежегодные инвестиции $</a:t>
            </a:r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20-25 млрд (</a:t>
            </a:r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$ 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280 млрд до 2030 года</a:t>
            </a:r>
            <a:r>
              <a:rPr lang="ru-RU" sz="1400" dirty="0" smtClean="0">
                <a:solidFill>
                  <a:srgbClr val="0070C0"/>
                </a:solidFill>
                <a:cs typeface="Arial" pitchFamily="34" charset="0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ru-RU" sz="1400" dirty="0" smtClean="0">
                <a:solidFill>
                  <a:srgbClr val="0070C0"/>
                </a:solidFill>
                <a:cs typeface="Arial" pitchFamily="34" charset="0"/>
              </a:rPr>
              <a:t>- 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40% (</a:t>
            </a:r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$ 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110 млрд) в производство водорода</a:t>
            </a:r>
            <a:br>
              <a:rPr lang="ru-RU" sz="1400" dirty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- треть (</a:t>
            </a:r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$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 80 млрд) в хранение, транспортировку и распределение</a:t>
            </a:r>
            <a:br>
              <a:rPr lang="ru-RU" sz="1400" dirty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- четверть (</a:t>
            </a:r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$ 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70 млрд) в разработку продуктовой линейки и расширение </a:t>
            </a:r>
            <a:r>
              <a:rPr lang="ru-RU" sz="1400" dirty="0" smtClean="0">
                <a:solidFill>
                  <a:srgbClr val="0070C0"/>
                </a:solidFill>
                <a:cs typeface="Arial" pitchFamily="34" charset="0"/>
              </a:rPr>
              <a:t>потенциала производства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ru-RU" sz="1400" dirty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- остаток (</a:t>
            </a:r>
            <a:r>
              <a:rPr lang="en-US" sz="1400" dirty="0">
                <a:solidFill>
                  <a:srgbClr val="0070C0"/>
                </a:solidFill>
                <a:cs typeface="Arial" pitchFamily="34" charset="0"/>
              </a:rPr>
              <a:t>$ </a:t>
            </a:r>
            <a:r>
              <a:rPr lang="ru-RU" sz="1400" dirty="0">
                <a:solidFill>
                  <a:srgbClr val="0070C0"/>
                </a:solidFill>
                <a:cs typeface="Arial" pitchFamily="34" charset="0"/>
              </a:rPr>
              <a:t>20 млрд) может пойти на новые </a:t>
            </a:r>
            <a:r>
              <a:rPr lang="ru-RU" sz="1400" dirty="0" smtClean="0">
                <a:solidFill>
                  <a:srgbClr val="0070C0"/>
                </a:solidFill>
                <a:cs typeface="Arial" pitchFamily="34" charset="0"/>
              </a:rPr>
              <a:t>бизнес-модели</a:t>
            </a:r>
            <a:endParaRPr lang="ru-RU" sz="140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4" y="2882162"/>
            <a:ext cx="3553499" cy="37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52" y="2874453"/>
            <a:ext cx="4857848" cy="375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-1094271" y="1146328"/>
            <a:ext cx="1685149" cy="3062062"/>
          </a:xfrm>
          <a:prstGeom prst="rect">
            <a:avLst/>
          </a:prstGeom>
        </p:spPr>
        <p:txBody>
          <a:bodyPr lIns="74293" tIns="37146" rIns="74293" bIns="37146"/>
          <a:lstStyle/>
          <a:p>
            <a:endParaRPr lang="ru-RU" sz="81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138" b="1" dirty="0">
              <a:solidFill>
                <a:prstClr val="black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endParaRPr lang="ru-RU" sz="1138" b="1" dirty="0">
              <a:solidFill>
                <a:prstClr val="black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endParaRPr lang="ru-RU" sz="1138" b="1" dirty="0">
              <a:solidFill>
                <a:prstClr val="black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endParaRPr lang="ru-RU" sz="1138" b="1" dirty="0">
              <a:solidFill>
                <a:prstClr val="black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endParaRPr lang="ru-RU" sz="81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5563403" y="2916819"/>
            <a:ext cx="1638827" cy="237113"/>
          </a:xfrm>
          <a:prstGeom prst="rect">
            <a:avLst/>
          </a:prstGeom>
          <a:noFill/>
        </p:spPr>
        <p:txBody>
          <a:bodyPr lIns="74293" tIns="37146" rIns="74293" bIns="37146"/>
          <a:lstStyle>
            <a:defPPr>
              <a:defRPr lang="ru-RU"/>
            </a:defPPr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dirty="0"/>
              <a:t>начало </a:t>
            </a:r>
            <a:br>
              <a:rPr lang="ru-RU" dirty="0"/>
            </a:br>
            <a:r>
              <a:rPr lang="ru-RU" dirty="0"/>
              <a:t>коммерциализации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8795657" y="2891318"/>
            <a:ext cx="1519665" cy="733164"/>
          </a:xfrm>
          <a:prstGeom prst="rect">
            <a:avLst/>
          </a:prstGeom>
          <a:noFill/>
        </p:spPr>
        <p:txBody>
          <a:bodyPr lIns="74293" tIns="37146" rIns="74293" bIns="37146"/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массовая рыночная</a:t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приемлемость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247630" y="3153932"/>
            <a:ext cx="1548027" cy="0"/>
          </a:xfrm>
          <a:prstGeom prst="straightConnector1">
            <a:avLst/>
          </a:prstGeom>
          <a:noFill/>
          <a:ln w="1428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80323"/>
              </p:ext>
            </p:extLst>
          </p:nvPr>
        </p:nvGraphicFramePr>
        <p:xfrm>
          <a:off x="0" y="3053418"/>
          <a:ext cx="1706941" cy="359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941"/>
              </a:tblGrid>
              <a:tr h="1588251">
                <a:tc>
                  <a:txBody>
                    <a:bodyPr/>
                    <a:lstStyle/>
                    <a:p>
                      <a:pPr algn="ctr"/>
                      <a:r>
                        <a:rPr lang="ru-RU" sz="1200" b="1" spc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0" baseline="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энергопотребление</a:t>
                      </a:r>
                      <a:endParaRPr lang="ru-RU" sz="12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0" baseline="0" dirty="0" smtClean="0">
                          <a:solidFill>
                            <a:srgbClr val="FF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снабжение</a:t>
                      </a:r>
                      <a:endParaRPr lang="ru-RU" sz="1200" spc="0" baseline="0" dirty="0">
                        <a:solidFill>
                          <a:srgbClr val="FF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0" baseline="0" dirty="0" smtClean="0">
                          <a:solidFill>
                            <a:srgbClr val="0099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для промышленности</a:t>
                      </a:r>
                      <a:endParaRPr lang="ru-RU" sz="1200" spc="0" baseline="0" dirty="0">
                        <a:solidFill>
                          <a:srgbClr val="0099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2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0" baseline="0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Генерация, накопители, распределение</a:t>
                      </a:r>
                      <a:endParaRPr lang="ru-RU" sz="1200" spc="0" baseline="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5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1703" y="108636"/>
            <a:ext cx="7776950" cy="1057275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700" dirty="0" smtClean="0">
                <a:solidFill>
                  <a:srgbClr val="0070C0"/>
                </a:solidFill>
              </a:rPr>
              <a:t>Водородная энергетика в Стратегии </a:t>
            </a:r>
            <a:r>
              <a:rPr lang="ru-RU" sz="2700" dirty="0" err="1" smtClean="0">
                <a:solidFill>
                  <a:srgbClr val="0070C0"/>
                </a:solidFill>
              </a:rPr>
              <a:t>Росатома</a:t>
            </a:r>
            <a:r>
              <a:rPr lang="ru-RU" sz="2700" dirty="0" smtClean="0">
                <a:solidFill>
                  <a:srgbClr val="0070C0"/>
                </a:solidFill>
              </a:rPr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> </a:t>
            </a:r>
            <a:r>
              <a:rPr lang="ru-RU" dirty="0" smtClean="0"/>
              <a:t>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4176808"/>
              </p:ext>
            </p:extLst>
          </p:nvPr>
        </p:nvGraphicFramePr>
        <p:xfrm>
          <a:off x="635831" y="1097138"/>
          <a:ext cx="9121503" cy="536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2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34543" y="74613"/>
            <a:ext cx="9185189" cy="10572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ea typeface="Times New Roman"/>
              </a:rPr>
              <a:t>Крупномасштабное экологически </a:t>
            </a:r>
            <a:r>
              <a:rPr lang="ru-RU" dirty="0" smtClean="0">
                <a:solidFill>
                  <a:srgbClr val="0070C0"/>
                </a:solidFill>
                <a:ea typeface="Times New Roman"/>
              </a:rPr>
              <a:t>чистое атомное   </a:t>
            </a:r>
            <a:r>
              <a:rPr lang="ru-RU" dirty="0">
                <a:solidFill>
                  <a:srgbClr val="0070C0"/>
                </a:solidFill>
                <a:ea typeface="Times New Roman"/>
              </a:rPr>
              <a:t>производство  водорода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87963" y="1254125"/>
            <a:ext cx="4618037" cy="16875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178514" algn="l"/>
              </a:tabLst>
            </a:pPr>
            <a:r>
              <a:rPr lang="ru-RU" sz="1706" b="0" dirty="0" smtClean="0">
                <a:solidFill>
                  <a:srgbClr val="0070C0"/>
                </a:solidFill>
                <a:latin typeface="Circe"/>
              </a:rPr>
              <a:t>Нынешнее производство  </a:t>
            </a:r>
            <a:r>
              <a:rPr lang="ru-RU" sz="1706" b="0" dirty="0">
                <a:solidFill>
                  <a:srgbClr val="0070C0"/>
                </a:solidFill>
                <a:latin typeface="Circe"/>
              </a:rPr>
              <a:t>водорода </a:t>
            </a:r>
            <a:r>
              <a:rPr lang="ru-RU" sz="1706" b="0" dirty="0" smtClean="0">
                <a:solidFill>
                  <a:srgbClr val="0070C0"/>
                </a:solidFill>
                <a:latin typeface="Circe"/>
              </a:rPr>
              <a:t> </a:t>
            </a:r>
            <a:r>
              <a:rPr lang="ru-RU" sz="1706" b="0" dirty="0">
                <a:solidFill>
                  <a:srgbClr val="0070C0"/>
                </a:solidFill>
                <a:latin typeface="Circe"/>
              </a:rPr>
              <a:t>по технологии  паровой конверсии </a:t>
            </a:r>
            <a:r>
              <a:rPr lang="ru-RU" sz="1706" b="0" dirty="0" smtClean="0">
                <a:solidFill>
                  <a:srgbClr val="0070C0"/>
                </a:solidFill>
                <a:latin typeface="Circe"/>
              </a:rPr>
              <a:t>метана сжигается  половину метана ,  </a:t>
            </a:r>
            <a:r>
              <a:rPr lang="ru-RU" sz="1706" b="0" dirty="0">
                <a:solidFill>
                  <a:srgbClr val="0070C0"/>
                </a:solidFill>
                <a:latin typeface="Circe"/>
              </a:rPr>
              <a:t>продукты сжигания загрязняют  атмосферу 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4010137"/>
              </p:ext>
            </p:extLst>
          </p:nvPr>
        </p:nvGraphicFramePr>
        <p:xfrm>
          <a:off x="1098085" y="1342740"/>
          <a:ext cx="3500847" cy="203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131642"/>
            <a:ext cx="337846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tabLst>
                <a:tab pos="178514" algn="l"/>
              </a:tabLst>
            </a:pPr>
            <a:r>
              <a:rPr lang="ru-RU" sz="1600" dirty="0" smtClean="0">
                <a:solidFill>
                  <a:srgbClr val="0070C0"/>
                </a:solidFill>
              </a:rPr>
              <a:t>Водород и его переделы – востребованный товар</a:t>
            </a:r>
          </a:p>
          <a:p>
            <a:pPr algn="r">
              <a:lnSpc>
                <a:spcPct val="120000"/>
              </a:lnSpc>
              <a:tabLst>
                <a:tab pos="178514" algn="l"/>
              </a:tabLst>
            </a:pPr>
            <a:r>
              <a:rPr lang="ru-RU" sz="1600" dirty="0" smtClean="0">
                <a:solidFill>
                  <a:srgbClr val="0070C0"/>
                </a:solidFill>
              </a:rPr>
              <a:t>Масштаб </a:t>
            </a:r>
            <a:r>
              <a:rPr lang="ru-RU" sz="1600" dirty="0">
                <a:solidFill>
                  <a:srgbClr val="0070C0"/>
                </a:solidFill>
              </a:rPr>
              <a:t>мировой потребности в водороде в 21 </a:t>
            </a:r>
            <a:r>
              <a:rPr lang="ru-RU" sz="1600" dirty="0" smtClean="0">
                <a:solidFill>
                  <a:srgbClr val="0070C0"/>
                </a:solidFill>
              </a:rPr>
              <a:t>веке (млн т)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3567" y="3305732"/>
            <a:ext cx="9801496" cy="82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tabLst>
                <a:tab pos="178514" algn="l"/>
              </a:tabLst>
            </a:pPr>
            <a:r>
              <a:rPr lang="ru-RU" sz="1706" dirty="0" smtClean="0">
                <a:solidFill>
                  <a:srgbClr val="0070C0"/>
                </a:solidFill>
                <a:latin typeface="Circe"/>
                <a:ea typeface="Times New Roman"/>
              </a:rPr>
              <a:t>Предлагается создать крупномасштабное экологически чистое производство водорода  на базе разработанных в России технологий атомно-водородной энергетики: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692" y="5176084"/>
            <a:ext cx="8987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78514" algn="l"/>
              </a:tabLst>
            </a:pPr>
            <a:r>
              <a:rPr lang="ru-RU" b="1" dirty="0" smtClean="0">
                <a:solidFill>
                  <a:srgbClr val="0070C0"/>
                </a:solidFill>
              </a:rPr>
              <a:t>Масштаб  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производства водорода сравним в энергетическом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эквиваленте 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с традиционным продуктом </a:t>
            </a:r>
            <a:r>
              <a:rPr lang="ru-RU" b="1" dirty="0" err="1" smtClean="0">
                <a:solidFill>
                  <a:srgbClr val="0070C0"/>
                </a:solidFill>
                <a:ea typeface="Times New Roman"/>
              </a:rPr>
              <a:t>Росатома</a:t>
            </a: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 – электроэнергией.</a:t>
            </a:r>
          </a:p>
          <a:p>
            <a:pPr algn="ctr">
              <a:tabLst>
                <a:tab pos="178514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Возрастет доля атомной энергии в глобально энергетическом балансе</a:t>
            </a:r>
          </a:p>
          <a:p>
            <a:pPr algn="ctr">
              <a:tabLst>
                <a:tab pos="178514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Потребуется кратное увеличение  объемов производства и высококвалифицированных рабочих мест</a:t>
            </a:r>
            <a:endParaRPr lang="ru-RU" b="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927" y="4020252"/>
            <a:ext cx="3750130" cy="10895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tabLst>
                <a:tab pos="178514" algn="l"/>
              </a:tabLst>
            </a:pPr>
            <a:r>
              <a:rPr lang="ru-RU" b="1" dirty="0">
                <a:solidFill>
                  <a:srgbClr val="0070C0"/>
                </a:solidFill>
                <a:ea typeface="Times New Roman"/>
              </a:rPr>
              <a:t>Атомные энерготехнологические станции (АЭТС)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2811" y="4410922"/>
            <a:ext cx="2035087" cy="394210"/>
          </a:xfrm>
          <a:prstGeom prst="rect">
            <a:avLst/>
          </a:prstGeom>
          <a:solidFill>
            <a:srgbClr val="ACE9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178514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Вода  и  метан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6778893" y="4424218"/>
            <a:ext cx="470188" cy="452582"/>
          </a:xfrm>
          <a:prstGeom prst="mathPlu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tabLst>
                <a:tab pos="178514" algn="l"/>
              </a:tabLst>
            </a:pPr>
            <a:endParaRPr lang="ru-RU" dirty="0">
              <a:ea typeface="Times New Roman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8999" y="5045958"/>
            <a:ext cx="7651569" cy="0"/>
          </a:xfrm>
          <a:prstGeom prst="line">
            <a:avLst/>
          </a:prstGeom>
          <a:ln w="28575">
            <a:solidFill>
              <a:srgbClr val="ACE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 1"/>
          <p:cNvSpPr/>
          <p:nvPr/>
        </p:nvSpPr>
        <p:spPr>
          <a:xfrm>
            <a:off x="4153523" y="4433203"/>
            <a:ext cx="470188" cy="444132"/>
          </a:xfrm>
          <a:prstGeom prst="mathEqual">
            <a:avLst/>
          </a:prstGeom>
          <a:solidFill>
            <a:srgbClr val="ACE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6887" y="4281436"/>
            <a:ext cx="2035087" cy="726609"/>
          </a:xfrm>
          <a:prstGeom prst="rect">
            <a:avLst/>
          </a:prstGeom>
          <a:solidFill>
            <a:srgbClr val="ACE9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178514" algn="l"/>
              </a:tabLst>
            </a:pPr>
            <a:r>
              <a:rPr lang="ru-RU" b="1" dirty="0" smtClean="0">
                <a:solidFill>
                  <a:srgbClr val="0070C0"/>
                </a:solidFill>
                <a:ea typeface="Times New Roman"/>
              </a:rPr>
              <a:t>Модульные ВТГР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7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>
            <a:off x="4454285" y="1680821"/>
            <a:ext cx="1427883" cy="92879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38985" y="1680821"/>
            <a:ext cx="1316540" cy="954601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4543" y="41275"/>
            <a:ext cx="8202463" cy="10588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75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275" dirty="0">
                <a:solidFill>
                  <a:srgbClr val="000000"/>
                </a:solidFill>
                <a:latin typeface="Arial"/>
              </a:rPr>
            </a:br>
            <a:r>
              <a:rPr lang="ru-RU" sz="2700" dirty="0">
                <a:solidFill>
                  <a:srgbClr val="0070C0"/>
                </a:solidFill>
              </a:rPr>
              <a:t>Проект </a:t>
            </a:r>
            <a:r>
              <a:rPr lang="ru-RU" sz="2700" dirty="0" smtClean="0">
                <a:solidFill>
                  <a:srgbClr val="0070C0"/>
                </a:solidFill>
              </a:rPr>
              <a:t>  АЭТС </a:t>
            </a:r>
            <a:r>
              <a:rPr lang="ru-RU" sz="2700" dirty="0">
                <a:solidFill>
                  <a:srgbClr val="0070C0"/>
                </a:solidFill>
              </a:rPr>
              <a:t>с модульными ВТГР  для производства водорода из воды и природного газа  </a:t>
            </a:r>
            <a:r>
              <a:rPr lang="ru-RU" sz="2194" dirty="0">
                <a:solidFill>
                  <a:srgbClr val="0070C0"/>
                </a:solidFill>
              </a:rPr>
              <a:t/>
            </a:r>
            <a:br>
              <a:rPr lang="ru-RU" sz="2194" dirty="0">
                <a:solidFill>
                  <a:srgbClr val="0070C0"/>
                </a:solidFill>
              </a:rPr>
            </a:br>
            <a:endParaRPr lang="ru-RU" sz="2194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0756" y="2635422"/>
            <a:ext cx="4754563" cy="168308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rgbClr val="0070C0"/>
                </a:solidFill>
              </a:rPr>
              <a:t>на </a:t>
            </a:r>
            <a:r>
              <a:rPr lang="ru-RU" dirty="0">
                <a:solidFill>
                  <a:srgbClr val="0070C0"/>
                </a:solidFill>
              </a:rPr>
              <a:t>технологиях безопасных модульных высокотемпературных гелиевых реакторов (ВТГР) и переработки углеводородов в водород  без выбросов в атмосферу СО</a:t>
            </a:r>
            <a:r>
              <a:rPr lang="ru-RU" baseline="-25000" dirty="0">
                <a:solidFill>
                  <a:srgbClr val="0070C0"/>
                </a:solidFill>
              </a:rPr>
              <a:t>2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3094" y="1284330"/>
            <a:ext cx="7756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/>
              </a:rPr>
              <a:t>Проект экологически чистого производства водорода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658" y="4850674"/>
            <a:ext cx="8609512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4000"/>
              </a:lnSpc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Атомная энерготехнологическая станция  может быть размещена на территории опережающего развития на дальневосточном побережье или на 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Сахалине  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89134" y="2609619"/>
            <a:ext cx="4179996" cy="14378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</a:rPr>
              <a:t>для зарубежных партнеров,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может разрабатываться с ними как совместный проект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</a:rPr>
              <a:t>(например, с Японией)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9932" y="2087578"/>
            <a:ext cx="181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600" dirty="0">
                <a:solidFill>
                  <a:srgbClr val="0070C0"/>
                </a:solidFill>
              </a:rPr>
              <a:t>основан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64005" y="2054707"/>
            <a:ext cx="442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600" dirty="0">
                <a:solidFill>
                  <a:srgbClr val="0070C0"/>
                </a:solidFill>
              </a:rPr>
              <a:t>представляет интерес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9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385" y="30163"/>
            <a:ext cx="7641146" cy="1057275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solidFill>
                  <a:schemeClr val="accent4"/>
                </a:solidFill>
                <a:latin typeface="Arial"/>
              </a:rPr>
              <a:t>Схема атомно-водородного комплекса с ВТГР</a:t>
            </a:r>
          </a:p>
        </p:txBody>
      </p:sp>
      <p:grpSp>
        <p:nvGrpSpPr>
          <p:cNvPr id="2057" name="Группа 2056"/>
          <p:cNvGrpSpPr/>
          <p:nvPr/>
        </p:nvGrpSpPr>
        <p:grpSpPr>
          <a:xfrm>
            <a:off x="1018903" y="1123405"/>
            <a:ext cx="8577943" cy="5347063"/>
            <a:chOff x="560512" y="1052736"/>
            <a:chExt cx="9505056" cy="4994493"/>
          </a:xfrm>
        </p:grpSpPr>
        <p:grpSp>
          <p:nvGrpSpPr>
            <p:cNvPr id="2049" name="Группа 2048"/>
            <p:cNvGrpSpPr/>
            <p:nvPr/>
          </p:nvGrpSpPr>
          <p:grpSpPr>
            <a:xfrm>
              <a:off x="560512" y="1629380"/>
              <a:ext cx="8928247" cy="4417849"/>
              <a:chOff x="560512" y="1268760"/>
              <a:chExt cx="8928247" cy="4417849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560512" y="1354236"/>
                <a:ext cx="8772921" cy="4090988"/>
                <a:chOff x="814387" y="1354236"/>
                <a:chExt cx="8772921" cy="4090988"/>
              </a:xfrm>
            </p:grpSpPr>
            <p:sp>
              <p:nvSpPr>
                <p:cNvPr id="13" name="Rectangle 146"/>
                <p:cNvSpPr>
                  <a:spLocks noChangeArrowheads="1"/>
                </p:cNvSpPr>
                <p:nvPr/>
              </p:nvSpPr>
              <p:spPr bwMode="auto">
                <a:xfrm>
                  <a:off x="4989512" y="5399186"/>
                  <a:ext cx="3924299" cy="4603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" name="Rectangle 45"/>
                <p:cNvSpPr>
                  <a:spLocks noChangeArrowheads="1"/>
                </p:cNvSpPr>
                <p:nvPr/>
              </p:nvSpPr>
              <p:spPr bwMode="auto">
                <a:xfrm>
                  <a:off x="992187" y="4226024"/>
                  <a:ext cx="792163" cy="2464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rIns="1462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1056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ВТГР</a:t>
                  </a:r>
                  <a:endParaRPr lang="ru-RU" altLang="ru-RU" sz="1056" dirty="0">
                    <a:solidFill>
                      <a:srgbClr val="A50021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pic>
              <p:nvPicPr>
                <p:cNvPr id="15" name="Picture 46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387" y="1354236"/>
                  <a:ext cx="1042988" cy="2878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Rectangle 47"/>
                <p:cNvSpPr>
                  <a:spLocks noChangeArrowheads="1"/>
                </p:cNvSpPr>
                <p:nvPr/>
              </p:nvSpPr>
              <p:spPr bwMode="auto">
                <a:xfrm>
                  <a:off x="3983038" y="3170336"/>
                  <a:ext cx="1011237" cy="285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Конвертор</a:t>
                  </a:r>
                </a:p>
                <a:p>
                  <a:pPr defTabSz="742693" eaLnBrk="1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вторая секция</a:t>
                  </a:r>
                </a:p>
              </p:txBody>
            </p:sp>
            <p:sp>
              <p:nvSpPr>
                <p:cNvPr id="17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00687" y="2155924"/>
                  <a:ext cx="136525" cy="550862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Rectangle 49"/>
                <p:cNvSpPr>
                  <a:spLocks noChangeArrowheads="1"/>
                </p:cNvSpPr>
                <p:nvPr/>
              </p:nvSpPr>
              <p:spPr bwMode="auto">
                <a:xfrm rot="16200000">
                  <a:off x="4044950" y="4491136"/>
                  <a:ext cx="1862138" cy="4603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9" name="Rectangle 50"/>
                <p:cNvSpPr>
                  <a:spLocks noChangeArrowheads="1"/>
                </p:cNvSpPr>
                <p:nvPr/>
              </p:nvSpPr>
              <p:spPr bwMode="auto">
                <a:xfrm>
                  <a:off x="5861050" y="1854299"/>
                  <a:ext cx="1012827" cy="285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Конвертор</a:t>
                  </a:r>
                </a:p>
                <a:p>
                  <a:pPr defTabSz="742693" eaLnBrk="1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первая секция</a:t>
                  </a:r>
                </a:p>
              </p:txBody>
            </p:sp>
            <p:sp>
              <p:nvSpPr>
                <p:cNvPr id="20" name="Rectangle 51"/>
                <p:cNvSpPr>
                  <a:spLocks noChangeArrowheads="1"/>
                </p:cNvSpPr>
                <p:nvPr/>
              </p:nvSpPr>
              <p:spPr bwMode="auto">
                <a:xfrm>
                  <a:off x="1848918" y="1588150"/>
                  <a:ext cx="1796999" cy="290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975" dirty="0">
                      <a:solidFill>
                        <a:srgbClr val="0065A4"/>
                      </a:solidFill>
                      <a:latin typeface="+mn-lt"/>
                      <a:cs typeface="Arial" pitchFamily="34" charset="0"/>
                    </a:rPr>
                    <a:t>Высокотемпературный </a:t>
                  </a:r>
                </a:p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975" dirty="0">
                      <a:solidFill>
                        <a:srgbClr val="0065A4"/>
                      </a:solidFill>
                      <a:latin typeface="+mn-lt"/>
                      <a:cs typeface="Arial" pitchFamily="34" charset="0"/>
                    </a:rPr>
                    <a:t>теплообменник </a:t>
                  </a:r>
                </a:p>
              </p:txBody>
            </p:sp>
            <p:sp>
              <p:nvSpPr>
                <p:cNvPr id="21" name="AutoShape 53"/>
                <p:cNvSpPr>
                  <a:spLocks noChangeArrowheads="1"/>
                </p:cNvSpPr>
                <p:nvPr/>
              </p:nvSpPr>
              <p:spPr bwMode="auto">
                <a:xfrm>
                  <a:off x="2613025" y="2051149"/>
                  <a:ext cx="782637" cy="1806575"/>
                </a:xfrm>
                <a:prstGeom prst="roundRect">
                  <a:avLst>
                    <a:gd name="adj" fmla="val 35139"/>
                  </a:avLst>
                </a:prstGeom>
                <a:gradFill rotWithShape="1">
                  <a:gsLst>
                    <a:gs pos="0">
                      <a:srgbClr val="EAEAEA"/>
                    </a:gs>
                    <a:gs pos="100000">
                      <a:srgbClr val="969696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731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2" name="Rectangle 55"/>
                <p:cNvSpPr>
                  <a:spLocks noChangeArrowheads="1"/>
                </p:cNvSpPr>
                <p:nvPr/>
              </p:nvSpPr>
              <p:spPr bwMode="auto">
                <a:xfrm rot="14149108">
                  <a:off x="2764631" y="3034605"/>
                  <a:ext cx="42863" cy="320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3" name="Rectangle 56"/>
                <p:cNvSpPr>
                  <a:spLocks noChangeArrowheads="1"/>
                </p:cNvSpPr>
                <p:nvPr/>
              </p:nvSpPr>
              <p:spPr bwMode="auto">
                <a:xfrm rot="14149108">
                  <a:off x="2780506" y="2458342"/>
                  <a:ext cx="44450" cy="30003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4" name="Rectangle 57"/>
                <p:cNvSpPr>
                  <a:spLocks noChangeArrowheads="1"/>
                </p:cNvSpPr>
                <p:nvPr/>
              </p:nvSpPr>
              <p:spPr bwMode="auto">
                <a:xfrm rot="17853958">
                  <a:off x="2764631" y="2610742"/>
                  <a:ext cx="44450" cy="30003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5" name="Rectangle 58"/>
                <p:cNvSpPr>
                  <a:spLocks noChangeArrowheads="1"/>
                </p:cNvSpPr>
                <p:nvPr/>
              </p:nvSpPr>
              <p:spPr bwMode="auto">
                <a:xfrm rot="17853958">
                  <a:off x="2773363" y="2902048"/>
                  <a:ext cx="44450" cy="2952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6" name="Rectangle 59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2867819" y="2202754"/>
                  <a:ext cx="44450" cy="3921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7" name="Rectangle 60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2995612" y="3189386"/>
                  <a:ext cx="46038" cy="74453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" name="Line 64"/>
                <p:cNvSpPr>
                  <a:spLocks noChangeShapeType="1"/>
                </p:cNvSpPr>
                <p:nvPr/>
              </p:nvSpPr>
              <p:spPr bwMode="auto">
                <a:xfrm>
                  <a:off x="2287587" y="2108299"/>
                  <a:ext cx="28892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Rectangle 66"/>
                <p:cNvSpPr>
                  <a:spLocks noChangeArrowheads="1"/>
                </p:cNvSpPr>
                <p:nvPr/>
              </p:nvSpPr>
              <p:spPr bwMode="auto">
                <a:xfrm>
                  <a:off x="1712912" y="3851374"/>
                  <a:ext cx="1870075" cy="198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Газодувка</a:t>
                  </a: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190873" y="1772816"/>
                  <a:ext cx="177801" cy="291033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Rectangle 70"/>
                <p:cNvSpPr>
                  <a:spLocks noChangeArrowheads="1"/>
                </p:cNvSpPr>
                <p:nvPr/>
              </p:nvSpPr>
              <p:spPr bwMode="auto">
                <a:xfrm>
                  <a:off x="1859858" y="2007233"/>
                  <a:ext cx="465829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b="1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≤ 750</a:t>
                  </a:r>
                  <a:r>
                    <a:rPr lang="en-US" altLang="ru-RU" sz="731" b="1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°</a:t>
                  </a:r>
                  <a:r>
                    <a:rPr lang="ru-RU" altLang="ru-RU" sz="731" b="1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С</a:t>
                  </a:r>
                </a:p>
              </p:txBody>
            </p:sp>
            <p:sp>
              <p:nvSpPr>
                <p:cNvPr id="32" name="Rectangle 71"/>
                <p:cNvSpPr>
                  <a:spLocks noChangeArrowheads="1"/>
                </p:cNvSpPr>
                <p:nvPr/>
              </p:nvSpPr>
              <p:spPr bwMode="auto">
                <a:xfrm>
                  <a:off x="3389312" y="3530699"/>
                  <a:ext cx="1492250" cy="46037"/>
                </a:xfrm>
                <a:prstGeom prst="rect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FFFFA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" name="Rectangle 72"/>
                <p:cNvSpPr>
                  <a:spLocks noChangeArrowheads="1"/>
                </p:cNvSpPr>
                <p:nvPr/>
              </p:nvSpPr>
              <p:spPr bwMode="auto">
                <a:xfrm>
                  <a:off x="4370387" y="2197198"/>
                  <a:ext cx="766762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Пар + метан</a:t>
                  </a:r>
                </a:p>
              </p:txBody>
            </p:sp>
            <p:sp>
              <p:nvSpPr>
                <p:cNvPr id="34" name="Line 73"/>
                <p:cNvSpPr>
                  <a:spLocks noChangeShapeType="1"/>
                </p:cNvSpPr>
                <p:nvPr/>
              </p:nvSpPr>
              <p:spPr bwMode="auto">
                <a:xfrm>
                  <a:off x="4041775" y="2322611"/>
                  <a:ext cx="287337" cy="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74"/>
                <p:cNvSpPr>
                  <a:spLocks noChangeArrowheads="1"/>
                </p:cNvSpPr>
                <p:nvPr/>
              </p:nvSpPr>
              <p:spPr bwMode="auto">
                <a:xfrm>
                  <a:off x="5745161" y="5074766"/>
                  <a:ext cx="965201" cy="2347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Природный газ – подпитка</a:t>
                  </a:r>
                </a:p>
              </p:txBody>
            </p:sp>
            <p:sp>
              <p:nvSpPr>
                <p:cNvPr id="36" name="AutoShape 75"/>
                <p:cNvSpPr>
                  <a:spLocks noChangeArrowheads="1"/>
                </p:cNvSpPr>
                <p:nvPr/>
              </p:nvSpPr>
              <p:spPr bwMode="auto">
                <a:xfrm>
                  <a:off x="6896100" y="3433861"/>
                  <a:ext cx="392112" cy="127000"/>
                </a:xfrm>
                <a:prstGeom prst="leftArrow">
                  <a:avLst>
                    <a:gd name="adj1" fmla="val 50000"/>
                    <a:gd name="adj2" fmla="val 117625"/>
                  </a:avLst>
                </a:prstGeom>
                <a:gradFill rotWithShape="1">
                  <a:gsLst>
                    <a:gs pos="0">
                      <a:srgbClr val="00008E"/>
                    </a:gs>
                    <a:gs pos="50000">
                      <a:srgbClr val="0000FF"/>
                    </a:gs>
                    <a:gs pos="100000">
                      <a:srgbClr val="00008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" name="Rectangle 76"/>
                <p:cNvSpPr>
                  <a:spLocks noChangeArrowheads="1"/>
                </p:cNvSpPr>
                <p:nvPr/>
              </p:nvSpPr>
              <p:spPr bwMode="auto">
                <a:xfrm>
                  <a:off x="7010399" y="3167161"/>
                  <a:ext cx="787400" cy="2347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Вода из системы ВП</a:t>
                  </a:r>
                </a:p>
              </p:txBody>
            </p:sp>
            <p:sp>
              <p:nvSpPr>
                <p:cNvPr id="38" name="Rectangle 77"/>
                <p:cNvSpPr>
                  <a:spLocks noChangeArrowheads="1"/>
                </p:cNvSpPr>
                <p:nvPr/>
              </p:nvSpPr>
              <p:spPr bwMode="auto">
                <a:xfrm>
                  <a:off x="3533776" y="2214661"/>
                  <a:ext cx="363537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680</a:t>
                  </a:r>
                  <a:r>
                    <a:rPr lang="ru-RU" altLang="ru-RU" sz="731" baseline="30000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о</a:t>
                  </a:r>
                  <a:r>
                    <a:rPr lang="ru-RU" altLang="ru-RU" sz="731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С</a:t>
                  </a:r>
                </a:p>
              </p:txBody>
            </p:sp>
            <p:sp>
              <p:nvSpPr>
                <p:cNvPr id="39" name="Rectangle 80"/>
                <p:cNvSpPr>
                  <a:spLocks noChangeArrowheads="1"/>
                </p:cNvSpPr>
                <p:nvPr/>
              </p:nvSpPr>
              <p:spPr bwMode="auto">
                <a:xfrm flipH="1">
                  <a:off x="1460500" y="2194024"/>
                  <a:ext cx="1728787" cy="365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742693">
                    <a:defRPr/>
                  </a:pPr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Rectangle 81"/>
                <p:cNvSpPr>
                  <a:spLocks noChangeArrowheads="1"/>
                </p:cNvSpPr>
                <p:nvPr/>
              </p:nvSpPr>
              <p:spPr bwMode="auto">
                <a:xfrm rot="17853958">
                  <a:off x="2781300" y="2303561"/>
                  <a:ext cx="44450" cy="3175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1" name="Rectangle 82"/>
                <p:cNvSpPr>
                  <a:spLocks noChangeArrowheads="1"/>
                </p:cNvSpPr>
                <p:nvPr/>
              </p:nvSpPr>
              <p:spPr bwMode="auto">
                <a:xfrm rot="14149108">
                  <a:off x="2775744" y="2739330"/>
                  <a:ext cx="42862" cy="32385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2" name="Rectangle 83"/>
                <p:cNvSpPr>
                  <a:spLocks noChangeArrowheads="1"/>
                </p:cNvSpPr>
                <p:nvPr/>
              </p:nvSpPr>
              <p:spPr bwMode="auto">
                <a:xfrm rot="17853958">
                  <a:off x="2772569" y="3190180"/>
                  <a:ext cx="46037" cy="2952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3" name="Rectangle 84"/>
                <p:cNvSpPr>
                  <a:spLocks noChangeArrowheads="1"/>
                </p:cNvSpPr>
                <p:nvPr/>
              </p:nvSpPr>
              <p:spPr bwMode="auto">
                <a:xfrm rot="14149108">
                  <a:off x="2764632" y="3315592"/>
                  <a:ext cx="42862" cy="320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4" name="Rectangle 8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051844" y="2921892"/>
                  <a:ext cx="1490662" cy="4127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742693">
                    <a:defRPr/>
                  </a:pPr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ectangle 86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439987" y="2924274"/>
                  <a:ext cx="1493837" cy="3968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742693">
                    <a:defRPr/>
                  </a:pPr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Rectangle 87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3246437" y="2201961"/>
                  <a:ext cx="44450" cy="3937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" name="Rectangle 88"/>
                <p:cNvSpPr>
                  <a:spLocks noChangeArrowheads="1"/>
                </p:cNvSpPr>
                <p:nvPr/>
              </p:nvSpPr>
              <p:spPr bwMode="auto">
                <a:xfrm rot="14149108">
                  <a:off x="3143250" y="2873473"/>
                  <a:ext cx="44450" cy="320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" name="Rectangle 89"/>
                <p:cNvSpPr>
                  <a:spLocks noChangeArrowheads="1"/>
                </p:cNvSpPr>
                <p:nvPr/>
              </p:nvSpPr>
              <p:spPr bwMode="auto">
                <a:xfrm rot="17853958">
                  <a:off x="3145632" y="2471042"/>
                  <a:ext cx="42862" cy="3016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" name="Rectangle 90"/>
                <p:cNvSpPr>
                  <a:spLocks noChangeArrowheads="1"/>
                </p:cNvSpPr>
                <p:nvPr/>
              </p:nvSpPr>
              <p:spPr bwMode="auto">
                <a:xfrm rot="17853958">
                  <a:off x="3157537" y="2743299"/>
                  <a:ext cx="41275" cy="2952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" name="Rectangle 91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3190081" y="3201292"/>
                  <a:ext cx="41275" cy="3667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1" name="Rectangle 92"/>
                <p:cNvSpPr>
                  <a:spLocks noChangeArrowheads="1"/>
                </p:cNvSpPr>
                <p:nvPr/>
              </p:nvSpPr>
              <p:spPr bwMode="auto">
                <a:xfrm rot="14500138">
                  <a:off x="3153569" y="2594867"/>
                  <a:ext cx="44450" cy="31908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2" name="Rectangle 93"/>
                <p:cNvSpPr>
                  <a:spLocks noChangeArrowheads="1"/>
                </p:cNvSpPr>
                <p:nvPr/>
              </p:nvSpPr>
              <p:spPr bwMode="auto">
                <a:xfrm rot="17721766">
                  <a:off x="3128169" y="3034605"/>
                  <a:ext cx="46037" cy="28257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3" name="Rectangle 94"/>
                <p:cNvSpPr>
                  <a:spLocks noChangeArrowheads="1"/>
                </p:cNvSpPr>
                <p:nvPr/>
              </p:nvSpPr>
              <p:spPr bwMode="auto">
                <a:xfrm rot="14299790">
                  <a:off x="3141662" y="3152874"/>
                  <a:ext cx="46038" cy="30956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4" name="Rectangle 95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3190081" y="2367855"/>
                  <a:ext cx="41275" cy="3667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5" name="Rectangle 96"/>
                <p:cNvSpPr>
                  <a:spLocks noChangeArrowheads="1"/>
                </p:cNvSpPr>
                <p:nvPr/>
              </p:nvSpPr>
              <p:spPr bwMode="auto">
                <a:xfrm>
                  <a:off x="3395662" y="2367061"/>
                  <a:ext cx="2365375" cy="6191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FFFFA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6" name="Rectangle 97"/>
                <p:cNvSpPr>
                  <a:spLocks noChangeArrowheads="1"/>
                </p:cNvSpPr>
                <p:nvPr/>
              </p:nvSpPr>
              <p:spPr bwMode="auto">
                <a:xfrm>
                  <a:off x="3838575" y="2635349"/>
                  <a:ext cx="1922462" cy="60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" name="Rectangle 98"/>
                <p:cNvSpPr>
                  <a:spLocks noChangeArrowheads="1"/>
                </p:cNvSpPr>
                <p:nvPr/>
              </p:nvSpPr>
              <p:spPr bwMode="auto">
                <a:xfrm>
                  <a:off x="3395662" y="3354486"/>
                  <a:ext cx="509588" cy="619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8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4006850" y="2600424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100"/>
                <p:cNvSpPr>
                  <a:spLocks noChangeArrowheads="1"/>
                </p:cNvSpPr>
                <p:nvPr/>
              </p:nvSpPr>
              <p:spPr bwMode="auto">
                <a:xfrm>
                  <a:off x="4352926" y="2465486"/>
                  <a:ext cx="1055687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Пар + метан</a:t>
                  </a:r>
                  <a:r>
                    <a:rPr lang="en-US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+H</a:t>
                  </a:r>
                  <a:r>
                    <a:rPr lang="en-US" altLang="ru-RU" sz="731" baseline="-25000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2</a:t>
                  </a:r>
                  <a:endParaRPr lang="ru-RU" altLang="ru-RU" sz="731" baseline="-25000" dirty="0">
                    <a:solidFill>
                      <a:srgbClr val="233678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0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584575" y="3629124"/>
                  <a:ext cx="279400" cy="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103"/>
                <p:cNvSpPr>
                  <a:spLocks noChangeArrowheads="1"/>
                </p:cNvSpPr>
                <p:nvPr/>
              </p:nvSpPr>
              <p:spPr bwMode="auto">
                <a:xfrm>
                  <a:off x="3441699" y="3678336"/>
                  <a:ext cx="863600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Пар + метан</a:t>
                  </a:r>
                </a:p>
              </p:txBody>
            </p:sp>
            <p:sp>
              <p:nvSpPr>
                <p:cNvPr id="62" name="Rectangle 104"/>
                <p:cNvSpPr>
                  <a:spLocks noChangeArrowheads="1"/>
                </p:cNvSpPr>
                <p:nvPr/>
              </p:nvSpPr>
              <p:spPr bwMode="auto">
                <a:xfrm>
                  <a:off x="3914775" y="2860774"/>
                  <a:ext cx="990600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Пар + метан</a:t>
                  </a:r>
                  <a:r>
                    <a:rPr lang="en-US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+H</a:t>
                  </a:r>
                  <a:r>
                    <a:rPr lang="en-US" altLang="ru-RU" sz="731" baseline="-25000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2</a:t>
                  </a:r>
                  <a:endParaRPr lang="ru-RU" altLang="ru-RU" sz="731" baseline="-25000" dirty="0">
                    <a:solidFill>
                      <a:srgbClr val="233678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3" name="Line 105"/>
                <p:cNvSpPr>
                  <a:spLocks noChangeShapeType="1"/>
                </p:cNvSpPr>
                <p:nvPr/>
              </p:nvSpPr>
              <p:spPr bwMode="auto">
                <a:xfrm>
                  <a:off x="4014787" y="3146524"/>
                  <a:ext cx="287338" cy="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508374" y="2848073"/>
                  <a:ext cx="363537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680</a:t>
                  </a:r>
                  <a:r>
                    <a:rPr lang="ru-RU" altLang="ru-RU" sz="731" baseline="30000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о</a:t>
                  </a:r>
                  <a:r>
                    <a:rPr lang="ru-RU" altLang="ru-RU" sz="731" dirty="0">
                      <a:solidFill>
                        <a:srgbClr val="FF0000"/>
                      </a:solidFill>
                      <a:latin typeface="+mn-lt"/>
                      <a:cs typeface="Arial" pitchFamily="34" charset="0"/>
                    </a:rPr>
                    <a:t>С</a:t>
                  </a:r>
                </a:p>
              </p:txBody>
            </p:sp>
            <p:sp>
              <p:nvSpPr>
                <p:cNvPr id="65" name="Line 107"/>
                <p:cNvSpPr>
                  <a:spLocks noChangeShapeType="1"/>
                </p:cNvSpPr>
                <p:nvPr/>
              </p:nvSpPr>
              <p:spPr bwMode="auto">
                <a:xfrm>
                  <a:off x="1859859" y="1772816"/>
                  <a:ext cx="1508816" cy="0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Line 108"/>
                <p:cNvSpPr>
                  <a:spLocks noChangeShapeType="1"/>
                </p:cNvSpPr>
                <p:nvPr/>
              </p:nvSpPr>
              <p:spPr bwMode="auto">
                <a:xfrm>
                  <a:off x="5916612" y="2020986"/>
                  <a:ext cx="55563" cy="214313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5915025" y="2024161"/>
                  <a:ext cx="782637" cy="1588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AutoShape 110"/>
                <p:cNvSpPr>
                  <a:spLocks noChangeArrowheads="1"/>
                </p:cNvSpPr>
                <p:nvPr/>
              </p:nvSpPr>
              <p:spPr bwMode="auto">
                <a:xfrm>
                  <a:off x="5759450" y="2217836"/>
                  <a:ext cx="392112" cy="528638"/>
                </a:xfrm>
                <a:prstGeom prst="flowChartAlternateProcess">
                  <a:avLst/>
                </a:prstGeom>
                <a:gradFill rotWithShape="1">
                  <a:gsLst>
                    <a:gs pos="0">
                      <a:srgbClr val="C9F1F1"/>
                    </a:gs>
                    <a:gs pos="100000">
                      <a:srgbClr val="33CCCC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9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4694237" y="3232249"/>
                  <a:ext cx="234950" cy="112712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Line 112"/>
                <p:cNvSpPr>
                  <a:spLocks noChangeShapeType="1"/>
                </p:cNvSpPr>
                <p:nvPr/>
              </p:nvSpPr>
              <p:spPr bwMode="auto">
                <a:xfrm>
                  <a:off x="4076700" y="3343374"/>
                  <a:ext cx="620712" cy="0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ectangle 113"/>
                <p:cNvSpPr>
                  <a:spLocks noChangeArrowheads="1"/>
                </p:cNvSpPr>
                <p:nvPr/>
              </p:nvSpPr>
              <p:spPr bwMode="auto">
                <a:xfrm>
                  <a:off x="1770678" y="3465723"/>
                  <a:ext cx="604839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Гелий</a:t>
                  </a:r>
                </a:p>
              </p:txBody>
            </p:sp>
            <p:sp>
              <p:nvSpPr>
                <p:cNvPr id="72" name="Rectangle 114"/>
                <p:cNvSpPr>
                  <a:spLocks noChangeArrowheads="1"/>
                </p:cNvSpPr>
                <p:nvPr/>
              </p:nvSpPr>
              <p:spPr bwMode="auto">
                <a:xfrm>
                  <a:off x="6892925" y="2756000"/>
                  <a:ext cx="1160464" cy="176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Котел-утилизатор</a:t>
                  </a:r>
                </a:p>
              </p:txBody>
            </p:sp>
            <p:sp>
              <p:nvSpPr>
                <p:cNvPr id="73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6745287" y="2921099"/>
                  <a:ext cx="249238" cy="280987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Line 116"/>
                <p:cNvSpPr>
                  <a:spLocks noChangeShapeType="1"/>
                </p:cNvSpPr>
                <p:nvPr/>
              </p:nvSpPr>
              <p:spPr bwMode="auto">
                <a:xfrm>
                  <a:off x="6992937" y="2921099"/>
                  <a:ext cx="820738" cy="0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tangle 117"/>
                <p:cNvSpPr>
                  <a:spLocks noChangeArrowheads="1"/>
                </p:cNvSpPr>
                <p:nvPr/>
              </p:nvSpPr>
              <p:spPr bwMode="auto">
                <a:xfrm>
                  <a:off x="5659437" y="3338611"/>
                  <a:ext cx="457200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Пар</a:t>
                  </a:r>
                </a:p>
              </p:txBody>
            </p:sp>
            <p:sp>
              <p:nvSpPr>
                <p:cNvPr id="76" name="Rectangle 118"/>
                <p:cNvSpPr>
                  <a:spLocks noChangeArrowheads="1"/>
                </p:cNvSpPr>
                <p:nvPr/>
              </p:nvSpPr>
              <p:spPr bwMode="auto">
                <a:xfrm>
                  <a:off x="5102225" y="3521174"/>
                  <a:ext cx="1428750" cy="5556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99FF"/>
                    </a:gs>
                    <a:gs pos="50000">
                      <a:srgbClr val="A1D0FF"/>
                    </a:gs>
                    <a:gs pos="100000">
                      <a:srgbClr val="339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7" name="AutoShape 119"/>
                <p:cNvSpPr>
                  <a:spLocks noChangeArrowheads="1"/>
                </p:cNvSpPr>
                <p:nvPr/>
              </p:nvSpPr>
              <p:spPr bwMode="auto">
                <a:xfrm>
                  <a:off x="6532562" y="2946499"/>
                  <a:ext cx="357188" cy="674687"/>
                </a:xfrm>
                <a:prstGeom prst="flowChartAlternateProcess">
                  <a:avLst/>
                </a:prstGeom>
                <a:gradFill rotWithShape="1">
                  <a:gsLst>
                    <a:gs pos="0">
                      <a:srgbClr val="00CCFF"/>
                    </a:gs>
                    <a:gs pos="100000">
                      <a:srgbClr val="005E76"/>
                    </a:gs>
                  </a:gsLst>
                  <a:lin ang="540000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8" name="Rectangle 120"/>
                <p:cNvSpPr>
                  <a:spLocks noChangeArrowheads="1"/>
                </p:cNvSpPr>
                <p:nvPr/>
              </p:nvSpPr>
              <p:spPr bwMode="auto">
                <a:xfrm rot="16200000">
                  <a:off x="6261894" y="3504505"/>
                  <a:ext cx="909637" cy="66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FFFFA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9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5556250" y="3548161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124"/>
                <p:cNvSpPr>
                  <a:spLocks noChangeArrowheads="1"/>
                </p:cNvSpPr>
                <p:nvPr/>
              </p:nvSpPr>
              <p:spPr bwMode="auto">
                <a:xfrm>
                  <a:off x="5302250" y="3027461"/>
                  <a:ext cx="1449387" cy="60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FFFFA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81" name="Group 125"/>
                <p:cNvGrpSpPr>
                  <a:grpSpLocks/>
                </p:cNvGrpSpPr>
                <p:nvPr/>
              </p:nvGrpSpPr>
              <p:grpSpPr bwMode="auto">
                <a:xfrm flipH="1">
                  <a:off x="6623050" y="3125886"/>
                  <a:ext cx="179387" cy="396875"/>
                  <a:chOff x="5624" y="2128"/>
                  <a:chExt cx="243" cy="525"/>
                </a:xfrm>
              </p:grpSpPr>
              <p:sp>
                <p:nvSpPr>
                  <p:cNvPr id="145" name="Rectangle 126"/>
                  <p:cNvSpPr>
                    <a:spLocks noChangeArrowheads="1"/>
                  </p:cNvSpPr>
                  <p:nvPr/>
                </p:nvSpPr>
                <p:spPr bwMode="auto">
                  <a:xfrm rot="-7450892">
                    <a:off x="5727" y="2321"/>
                    <a:ext cx="32" cy="2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9AC"/>
                      </a:gs>
                      <a:gs pos="100000">
                        <a:srgbClr val="33CC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46" name="Rectangle 127"/>
                  <p:cNvSpPr>
                    <a:spLocks noChangeArrowheads="1"/>
                  </p:cNvSpPr>
                  <p:nvPr/>
                </p:nvSpPr>
                <p:spPr bwMode="auto">
                  <a:xfrm rot="-3746042">
                    <a:off x="5728" y="2033"/>
                    <a:ext cx="31" cy="22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9AC"/>
                      </a:gs>
                      <a:gs pos="100000">
                        <a:srgbClr val="33CC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47" name="Rectangle 128"/>
                  <p:cNvSpPr>
                    <a:spLocks noChangeArrowheads="1"/>
                  </p:cNvSpPr>
                  <p:nvPr/>
                </p:nvSpPr>
                <p:spPr bwMode="auto">
                  <a:xfrm rot="-7099862">
                    <a:off x="5733" y="2122"/>
                    <a:ext cx="33" cy="23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9AC"/>
                      </a:gs>
                      <a:gs pos="100000">
                        <a:srgbClr val="33CC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48" name="Rectangle 129"/>
                  <p:cNvSpPr>
                    <a:spLocks noChangeArrowheads="1"/>
                  </p:cNvSpPr>
                  <p:nvPr/>
                </p:nvSpPr>
                <p:spPr bwMode="auto">
                  <a:xfrm rot="-3878234">
                    <a:off x="5715" y="2437"/>
                    <a:ext cx="33" cy="20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9AC"/>
                      </a:gs>
                      <a:gs pos="100000">
                        <a:srgbClr val="33CC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49" name="Rectangle 130"/>
                  <p:cNvSpPr>
                    <a:spLocks noChangeArrowheads="1"/>
                  </p:cNvSpPr>
                  <p:nvPr/>
                </p:nvSpPr>
                <p:spPr bwMode="auto">
                  <a:xfrm rot="-7300210">
                    <a:off x="5724" y="2522"/>
                    <a:ext cx="34" cy="2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9AC"/>
                      </a:gs>
                      <a:gs pos="100000">
                        <a:srgbClr val="33CC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0" name="Rectangle 131"/>
                  <p:cNvSpPr>
                    <a:spLocks noChangeArrowheads="1"/>
                  </p:cNvSpPr>
                  <p:nvPr/>
                </p:nvSpPr>
                <p:spPr bwMode="auto">
                  <a:xfrm rot="-3878234">
                    <a:off x="5715" y="2233"/>
                    <a:ext cx="33" cy="20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29AC"/>
                      </a:gs>
                      <a:gs pos="100000">
                        <a:srgbClr val="33CC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2" name="Rectangle 132"/>
                <p:cNvSpPr>
                  <a:spLocks noChangeArrowheads="1"/>
                </p:cNvSpPr>
                <p:nvPr/>
              </p:nvSpPr>
              <p:spPr bwMode="auto">
                <a:xfrm>
                  <a:off x="6983411" y="3854548"/>
                  <a:ext cx="819151" cy="104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Конденсатор</a:t>
                  </a:r>
                </a:p>
              </p:txBody>
            </p:sp>
            <p:sp>
              <p:nvSpPr>
                <p:cNvPr id="83" name="Rectangle 134"/>
                <p:cNvSpPr>
                  <a:spLocks noChangeArrowheads="1"/>
                </p:cNvSpPr>
                <p:nvPr/>
              </p:nvSpPr>
              <p:spPr bwMode="auto">
                <a:xfrm>
                  <a:off x="4845051" y="2025749"/>
                  <a:ext cx="817563" cy="104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r" defTabSz="742693" eaLnBrk="1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Смеситель</a:t>
                  </a:r>
                </a:p>
              </p:txBody>
            </p:sp>
            <p:sp>
              <p:nvSpPr>
                <p:cNvPr id="84" name="Line 135"/>
                <p:cNvSpPr>
                  <a:spLocks noChangeShapeType="1"/>
                </p:cNvSpPr>
                <p:nvPr/>
              </p:nvSpPr>
              <p:spPr bwMode="auto">
                <a:xfrm>
                  <a:off x="5045075" y="2155924"/>
                  <a:ext cx="603250" cy="0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6699250" y="3981549"/>
                  <a:ext cx="274637" cy="192087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Line 137"/>
                <p:cNvSpPr>
                  <a:spLocks noChangeShapeType="1"/>
                </p:cNvSpPr>
                <p:nvPr/>
              </p:nvSpPr>
              <p:spPr bwMode="auto">
                <a:xfrm>
                  <a:off x="6972300" y="3979961"/>
                  <a:ext cx="730250" cy="0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139"/>
                <p:cNvSpPr>
                  <a:spLocks noChangeArrowheads="1"/>
                </p:cNvSpPr>
                <p:nvPr/>
              </p:nvSpPr>
              <p:spPr bwMode="auto">
                <a:xfrm rot="16200000">
                  <a:off x="5397500" y="2798861"/>
                  <a:ext cx="271462" cy="4603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8" name="Rectangle 140"/>
                <p:cNvSpPr>
                  <a:spLocks noChangeArrowheads="1"/>
                </p:cNvSpPr>
                <p:nvPr/>
              </p:nvSpPr>
              <p:spPr bwMode="auto">
                <a:xfrm rot="16200000">
                  <a:off x="5398293" y="3275905"/>
                  <a:ext cx="276225" cy="5238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5475287" y="2765524"/>
                  <a:ext cx="0" cy="184150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Rectangle 142"/>
                <p:cNvSpPr>
                  <a:spLocks noChangeArrowheads="1"/>
                </p:cNvSpPr>
                <p:nvPr/>
              </p:nvSpPr>
              <p:spPr bwMode="auto">
                <a:xfrm>
                  <a:off x="5592761" y="2884585"/>
                  <a:ext cx="925513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Пар + метан</a:t>
                  </a:r>
                  <a:r>
                    <a:rPr lang="en-US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+H2</a:t>
                  </a:r>
                  <a:endParaRPr lang="ru-RU" altLang="ru-RU" sz="731" dirty="0">
                    <a:solidFill>
                      <a:srgbClr val="233678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1" name="Line 143"/>
                <p:cNvSpPr>
                  <a:spLocks noChangeShapeType="1"/>
                </p:cNvSpPr>
                <p:nvPr/>
              </p:nvSpPr>
              <p:spPr bwMode="auto">
                <a:xfrm>
                  <a:off x="5999162" y="3119536"/>
                  <a:ext cx="214313" cy="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144"/>
                <p:cNvSpPr>
                  <a:spLocks noChangeArrowheads="1"/>
                </p:cNvSpPr>
                <p:nvPr/>
              </p:nvSpPr>
              <p:spPr bwMode="auto">
                <a:xfrm>
                  <a:off x="6685009" y="4592735"/>
                  <a:ext cx="826121" cy="326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Вода в систему водоподготовки (ВП)</a:t>
                  </a:r>
                </a:p>
              </p:txBody>
            </p:sp>
            <p:sp>
              <p:nvSpPr>
                <p:cNvPr id="93" name="Rectangle 145"/>
                <p:cNvSpPr>
                  <a:spLocks noChangeArrowheads="1"/>
                </p:cNvSpPr>
                <p:nvPr/>
              </p:nvSpPr>
              <p:spPr bwMode="auto">
                <a:xfrm rot="16200000">
                  <a:off x="5408612" y="3754536"/>
                  <a:ext cx="252413" cy="492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989512" y="3854549"/>
                  <a:ext cx="554038" cy="50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5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5465762" y="3649761"/>
                  <a:ext cx="0" cy="184150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tangle 148"/>
                <p:cNvSpPr>
                  <a:spLocks noChangeArrowheads="1"/>
                </p:cNvSpPr>
                <p:nvPr/>
              </p:nvSpPr>
              <p:spPr bwMode="auto">
                <a:xfrm rot="16200000">
                  <a:off x="3531394" y="2998092"/>
                  <a:ext cx="679450" cy="6508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7" name="Oval 149"/>
                <p:cNvSpPr>
                  <a:spLocks noChangeArrowheads="1"/>
                </p:cNvSpPr>
                <p:nvPr/>
              </p:nvSpPr>
              <p:spPr bwMode="auto">
                <a:xfrm>
                  <a:off x="5427662" y="2554386"/>
                  <a:ext cx="231775" cy="2301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FFFFAF"/>
                    </a:gs>
                  </a:gsLst>
                  <a:lin ang="5400000" scaled="1"/>
                </a:gradFill>
                <a:ln w="3175" algn="ctr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8" name="Rectangle 150"/>
                <p:cNvSpPr>
                  <a:spLocks noChangeArrowheads="1"/>
                </p:cNvSpPr>
                <p:nvPr/>
              </p:nvSpPr>
              <p:spPr bwMode="auto">
                <a:xfrm>
                  <a:off x="3973512" y="3030636"/>
                  <a:ext cx="1087438" cy="619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9" name="AutoShape 151"/>
                <p:cNvSpPr>
                  <a:spLocks noChangeArrowheads="1"/>
                </p:cNvSpPr>
                <p:nvPr/>
              </p:nvSpPr>
              <p:spPr bwMode="auto">
                <a:xfrm>
                  <a:off x="4910137" y="2843311"/>
                  <a:ext cx="392113" cy="466725"/>
                </a:xfrm>
                <a:prstGeom prst="flowChartAlternateProcess">
                  <a:avLst/>
                </a:prstGeom>
                <a:gradFill rotWithShape="1">
                  <a:gsLst>
                    <a:gs pos="0">
                      <a:srgbClr val="C9F1F1"/>
                    </a:gs>
                    <a:gs pos="100000">
                      <a:srgbClr val="33CCCC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520700" indent="-6350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041400" indent="-1270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563688" indent="-192088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84388" indent="-255588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41588" indent="-2555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98788" indent="-2555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55988" indent="-2555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913188" indent="-2555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706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459162" y="3030636"/>
                  <a:ext cx="320675" cy="6191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1" name="Rectangle 153"/>
                <p:cNvSpPr>
                  <a:spLocks noChangeArrowheads="1"/>
                </p:cNvSpPr>
                <p:nvPr/>
              </p:nvSpPr>
              <p:spPr bwMode="auto">
                <a:xfrm rot="16200000">
                  <a:off x="3242468" y="2775843"/>
                  <a:ext cx="458787" cy="6350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Rectangle 154"/>
                <p:cNvSpPr>
                  <a:spLocks noChangeArrowheads="1"/>
                </p:cNvSpPr>
                <p:nvPr/>
              </p:nvSpPr>
              <p:spPr bwMode="auto">
                <a:xfrm>
                  <a:off x="3368675" y="2521049"/>
                  <a:ext cx="134937" cy="6191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879975" y="3629124"/>
                  <a:ext cx="73025" cy="234950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Rectangle 156"/>
                <p:cNvSpPr>
                  <a:spLocks noChangeArrowheads="1"/>
                </p:cNvSpPr>
                <p:nvPr/>
              </p:nvSpPr>
              <p:spPr bwMode="auto">
                <a:xfrm>
                  <a:off x="4051300" y="3721200"/>
                  <a:ext cx="819149" cy="104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r" defTabSz="742693" eaLnBrk="1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Смеситель</a:t>
                  </a:r>
                </a:p>
              </p:txBody>
            </p:sp>
            <p:sp>
              <p:nvSpPr>
                <p:cNvPr id="105" name="Line 157"/>
                <p:cNvSpPr>
                  <a:spLocks noChangeShapeType="1"/>
                </p:cNvSpPr>
                <p:nvPr/>
              </p:nvSpPr>
              <p:spPr bwMode="auto">
                <a:xfrm>
                  <a:off x="4270375" y="3864074"/>
                  <a:ext cx="603250" cy="0"/>
                </a:xfrm>
                <a:prstGeom prst="line">
                  <a:avLst/>
                </a:prstGeom>
                <a:noFill/>
                <a:ln w="15875">
                  <a:solidFill>
                    <a:srgbClr val="0033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158"/>
                <p:cNvSpPr>
                  <a:spLocks noChangeArrowheads="1"/>
                </p:cNvSpPr>
                <p:nvPr/>
              </p:nvSpPr>
              <p:spPr bwMode="auto">
                <a:xfrm>
                  <a:off x="4873625" y="3416399"/>
                  <a:ext cx="231775" cy="2301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99FF"/>
                    </a:gs>
                    <a:gs pos="100000">
                      <a:srgbClr val="FFFFAF"/>
                    </a:gs>
                  </a:gsLst>
                  <a:lin ang="5400000" scaled="1"/>
                </a:gradFill>
                <a:ln w="3175" algn="ctr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7" name="Oval 159"/>
                <p:cNvSpPr>
                  <a:spLocks noChangeArrowheads="1"/>
                </p:cNvSpPr>
                <p:nvPr/>
              </p:nvSpPr>
              <p:spPr bwMode="auto">
                <a:xfrm>
                  <a:off x="6489700" y="3972024"/>
                  <a:ext cx="444500" cy="4016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4E1FF"/>
                    </a:gs>
                    <a:gs pos="100000">
                      <a:srgbClr val="3399FF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8" name="Rectangle 161"/>
                <p:cNvSpPr>
                  <a:spLocks noChangeArrowheads="1"/>
                </p:cNvSpPr>
                <p:nvPr/>
              </p:nvSpPr>
              <p:spPr bwMode="auto">
                <a:xfrm>
                  <a:off x="6934200" y="4246660"/>
                  <a:ext cx="768351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b="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МВС</a:t>
                  </a:r>
                </a:p>
              </p:txBody>
            </p:sp>
            <p:sp>
              <p:nvSpPr>
                <p:cNvPr id="109" name="AutoShape 162"/>
                <p:cNvSpPr>
                  <a:spLocks noChangeArrowheads="1"/>
                </p:cNvSpPr>
                <p:nvPr/>
              </p:nvSpPr>
              <p:spPr bwMode="auto">
                <a:xfrm>
                  <a:off x="6934200" y="4102200"/>
                  <a:ext cx="795337" cy="144462"/>
                </a:xfrm>
                <a:prstGeom prst="rightArrow">
                  <a:avLst>
                    <a:gd name="adj1" fmla="val 50000"/>
                    <a:gd name="adj2" fmla="val 139254"/>
                  </a:avLst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5400000" scaled="1"/>
                </a:gra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0" name="AutoShape 163"/>
                <p:cNvSpPr>
                  <a:spLocks noChangeArrowheads="1"/>
                </p:cNvSpPr>
                <p:nvPr/>
              </p:nvSpPr>
              <p:spPr bwMode="auto">
                <a:xfrm rot="5400000">
                  <a:off x="6659015" y="4342459"/>
                  <a:ext cx="261443" cy="215900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55037508 h 21600"/>
                    <a:gd name="T4" fmla="*/ 0 w 21600"/>
                    <a:gd name="T5" fmla="*/ 180644919 h 21600"/>
                    <a:gd name="T6" fmla="*/ 2085906039 w 21600"/>
                    <a:gd name="T7" fmla="*/ 215600229 h 21600"/>
                    <a:gd name="T8" fmla="*/ 2147483647 w 21600"/>
                    <a:gd name="T9" fmla="*/ 138862932 h 21600"/>
                    <a:gd name="T10" fmla="*/ 2147483647 w 21600"/>
                    <a:gd name="T11" fmla="*/ 55037508 h 21600"/>
                    <a:gd name="T12" fmla="*/ 17694720 60000 65536"/>
                    <a:gd name="T13" fmla="*/ 11796480 60000 65536"/>
                    <a:gd name="T14" fmla="*/ 11796480 60000 65536"/>
                    <a:gd name="T15" fmla="*/ 5898240 60000 65536"/>
                    <a:gd name="T16" fmla="*/ 0 60000 65536"/>
                    <a:gd name="T17" fmla="*/ 0 60000 65536"/>
                    <a:gd name="T18" fmla="*/ 0 w 21600"/>
                    <a:gd name="T19" fmla="*/ 14594 h 21600"/>
                    <a:gd name="T20" fmla="*/ 19137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034" y="0"/>
                      </a:moveTo>
                      <a:lnTo>
                        <a:pt x="10467" y="5514"/>
                      </a:lnTo>
                      <a:lnTo>
                        <a:pt x="12930" y="5514"/>
                      </a:lnTo>
                      <a:lnTo>
                        <a:pt x="12930" y="14594"/>
                      </a:lnTo>
                      <a:lnTo>
                        <a:pt x="0" y="14594"/>
                      </a:lnTo>
                      <a:lnTo>
                        <a:pt x="0" y="21600"/>
                      </a:lnTo>
                      <a:lnTo>
                        <a:pt x="19137" y="21600"/>
                      </a:lnTo>
                      <a:lnTo>
                        <a:pt x="19137" y="5514"/>
                      </a:lnTo>
                      <a:lnTo>
                        <a:pt x="21600" y="5514"/>
                      </a:lnTo>
                      <a:lnTo>
                        <a:pt x="1603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8E"/>
                    </a:gs>
                    <a:gs pos="50000">
                      <a:srgbClr val="0000FF"/>
                    </a:gs>
                    <a:gs pos="100000">
                      <a:srgbClr val="00008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4989512" y="3654524"/>
                  <a:ext cx="0" cy="92075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miter lim="800000"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defTabSz="742693"/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ectangle 165"/>
                <p:cNvSpPr>
                  <a:spLocks noChangeArrowheads="1"/>
                </p:cNvSpPr>
                <p:nvPr/>
              </p:nvSpPr>
              <p:spPr bwMode="auto">
                <a:xfrm flipH="1">
                  <a:off x="1425575" y="3670399"/>
                  <a:ext cx="1800225" cy="3651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742693">
                    <a:defRPr/>
                  </a:pPr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3" name="Group 61"/>
                <p:cNvGrpSpPr>
                  <a:grpSpLocks/>
                </p:cNvGrpSpPr>
                <p:nvPr/>
              </p:nvGrpSpPr>
              <p:grpSpPr bwMode="auto">
                <a:xfrm>
                  <a:off x="2127250" y="3478311"/>
                  <a:ext cx="377825" cy="373063"/>
                  <a:chOff x="1314" y="2011"/>
                  <a:chExt cx="279" cy="268"/>
                </a:xfrm>
              </p:grpSpPr>
              <p:sp>
                <p:nvSpPr>
                  <p:cNvPr id="14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315" y="2011"/>
                    <a:ext cx="278" cy="2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tint val="10196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31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742693">
                      <a:defRPr/>
                    </a:pPr>
                    <a:endParaRPr lang="ru-RU" sz="1463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4" name="AutoShape 6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320" y="2110"/>
                    <a:ext cx="78" cy="90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hlink">
                          <a:gamma/>
                          <a:tint val="10196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742693">
                      <a:defRPr/>
                    </a:pPr>
                    <a:endParaRPr lang="ru-RU" sz="1463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4" name="AutoShape 110"/>
                <p:cNvSpPr>
                  <a:spLocks noChangeArrowheads="1"/>
                </p:cNvSpPr>
                <p:nvPr/>
              </p:nvSpPr>
              <p:spPr bwMode="auto">
                <a:xfrm>
                  <a:off x="7727155" y="3941861"/>
                  <a:ext cx="392112" cy="528638"/>
                </a:xfrm>
                <a:prstGeom prst="flowChartAlternateProcess">
                  <a:avLst/>
                </a:prstGeom>
                <a:gradFill rotWithShape="1">
                  <a:gsLst>
                    <a:gs pos="0">
                      <a:srgbClr val="33CCCC"/>
                    </a:gs>
                    <a:gs pos="5006">
                      <a:srgbClr val="F5C10A"/>
                    </a:gs>
                    <a:gs pos="9583">
                      <a:srgbClr val="ECC113"/>
                    </a:gs>
                    <a:gs pos="15407">
                      <a:srgbClr val="E0C21F"/>
                    </a:gs>
                    <a:gs pos="21700">
                      <a:srgbClr val="D3C32C"/>
                    </a:gs>
                    <a:gs pos="100000">
                      <a:srgbClr val="D3C32C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6" name="AutoShape 75"/>
                <p:cNvSpPr>
                  <a:spLocks noChangeArrowheads="1"/>
                </p:cNvSpPr>
                <p:nvPr/>
              </p:nvSpPr>
              <p:spPr bwMode="auto">
                <a:xfrm rot="16200000">
                  <a:off x="7852863" y="4515091"/>
                  <a:ext cx="134913" cy="45722"/>
                </a:xfrm>
                <a:prstGeom prst="leftArrow">
                  <a:avLst>
                    <a:gd name="adj1" fmla="val 50000"/>
                    <a:gd name="adj2" fmla="val 117140"/>
                  </a:avLst>
                </a:prstGeom>
                <a:solidFill>
                  <a:srgbClr val="B689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7" name="AutoShape 119"/>
                <p:cNvSpPr>
                  <a:spLocks noChangeArrowheads="1"/>
                </p:cNvSpPr>
                <p:nvPr/>
              </p:nvSpPr>
              <p:spPr bwMode="auto">
                <a:xfrm>
                  <a:off x="8761361" y="3886299"/>
                  <a:ext cx="261938" cy="617537"/>
                </a:xfrm>
                <a:prstGeom prst="flowChartAlternateProcess">
                  <a:avLst/>
                </a:prstGeom>
                <a:pattFill prst="narVert">
                  <a:fgClr>
                    <a:schemeClr val="accent1"/>
                  </a:fgClr>
                  <a:bgClr>
                    <a:srgbClr val="CCECFF"/>
                  </a:bgClr>
                </a:patt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8" name="AutoShape 162"/>
                <p:cNvSpPr>
                  <a:spLocks noChangeArrowheads="1"/>
                </p:cNvSpPr>
                <p:nvPr/>
              </p:nvSpPr>
              <p:spPr bwMode="auto">
                <a:xfrm>
                  <a:off x="8119267" y="4122836"/>
                  <a:ext cx="642094" cy="71769"/>
                </a:xfrm>
                <a:prstGeom prst="rightArrow">
                  <a:avLst>
                    <a:gd name="adj1" fmla="val 50000"/>
                    <a:gd name="adj2" fmla="val 138840"/>
                  </a:avLst>
                </a:prstGeom>
                <a:gradFill rotWithShape="1">
                  <a:gsLst>
                    <a:gs pos="0">
                      <a:srgbClr val="FFFFAF"/>
                    </a:gs>
                    <a:gs pos="100000">
                      <a:srgbClr val="6699FF"/>
                    </a:gs>
                  </a:gsLst>
                  <a:lin ang="5400000" scaled="1"/>
                </a:grad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9" name="Rectangle 161"/>
                <p:cNvSpPr>
                  <a:spLocks noChangeArrowheads="1"/>
                </p:cNvSpPr>
                <p:nvPr/>
              </p:nvSpPr>
              <p:spPr bwMode="auto">
                <a:xfrm>
                  <a:off x="8879282" y="3729137"/>
                  <a:ext cx="708026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0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b="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Мембраны </a:t>
                  </a:r>
                </a:p>
              </p:txBody>
            </p:sp>
            <p:sp>
              <p:nvSpPr>
                <p:cNvPr id="120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8664172" y="3614906"/>
                  <a:ext cx="447235" cy="127001"/>
                </a:xfrm>
                <a:prstGeom prst="leftArrow">
                  <a:avLst>
                    <a:gd name="adj1" fmla="val 50000"/>
                    <a:gd name="adj2" fmla="val 130022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defTabSz="742693">
                    <a:defRPr/>
                  </a:pPr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Rectangle 76"/>
                <p:cNvSpPr>
                  <a:spLocks noChangeArrowheads="1"/>
                </p:cNvSpPr>
                <p:nvPr/>
              </p:nvSpPr>
              <p:spPr bwMode="auto">
                <a:xfrm>
                  <a:off x="8447235" y="2996952"/>
                  <a:ext cx="876298" cy="34349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731" dirty="0">
                    <a:solidFill>
                      <a:srgbClr val="233678"/>
                    </a:solidFill>
                    <a:latin typeface="+mn-lt"/>
                    <a:cs typeface="Arial" pitchFamily="34" charset="0"/>
                  </a:endParaRPr>
                </a:p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Н2  хранилище</a:t>
                  </a:r>
                </a:p>
                <a:p>
                  <a:pPr algn="ctr"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731" dirty="0">
                    <a:solidFill>
                      <a:srgbClr val="233678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2" name="AutoShape 75"/>
                <p:cNvSpPr>
                  <a:spLocks noChangeArrowheads="1"/>
                </p:cNvSpPr>
                <p:nvPr/>
              </p:nvSpPr>
              <p:spPr bwMode="auto">
                <a:xfrm rot="5400000">
                  <a:off x="8691734" y="2737395"/>
                  <a:ext cx="392113" cy="127000"/>
                </a:xfrm>
                <a:prstGeom prst="leftArrow">
                  <a:avLst>
                    <a:gd name="adj1" fmla="val 50000"/>
                    <a:gd name="adj2" fmla="val 117625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defTabSz="742693">
                    <a:defRPr/>
                  </a:pPr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Rectangle 114"/>
                <p:cNvSpPr>
                  <a:spLocks noChangeArrowheads="1"/>
                </p:cNvSpPr>
                <p:nvPr/>
              </p:nvSpPr>
              <p:spPr bwMode="auto">
                <a:xfrm>
                  <a:off x="8375227" y="2435301"/>
                  <a:ext cx="1014413" cy="263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Н2 потребителю</a:t>
                  </a:r>
                </a:p>
              </p:txBody>
            </p:sp>
            <p:sp>
              <p:nvSpPr>
                <p:cNvPr id="124" name="AutoShape 75"/>
                <p:cNvSpPr>
                  <a:spLocks noChangeArrowheads="1"/>
                </p:cNvSpPr>
                <p:nvPr/>
              </p:nvSpPr>
              <p:spPr bwMode="auto">
                <a:xfrm rot="16200000">
                  <a:off x="8426622" y="4896743"/>
                  <a:ext cx="922337" cy="127000"/>
                </a:xfrm>
                <a:prstGeom prst="leftArrow">
                  <a:avLst>
                    <a:gd name="adj1" fmla="val 50000"/>
                    <a:gd name="adj2" fmla="val 117545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125" name="Группа 16"/>
                <p:cNvGrpSpPr>
                  <a:grpSpLocks/>
                </p:cNvGrpSpPr>
                <p:nvPr/>
              </p:nvGrpSpPr>
              <p:grpSpPr bwMode="auto">
                <a:xfrm rot="-5400000">
                  <a:off x="5705761" y="4370202"/>
                  <a:ext cx="1036067" cy="373063"/>
                  <a:chOff x="2466970" y="4977172"/>
                  <a:chExt cx="1036667" cy="373856"/>
                </a:xfrm>
              </p:grpSpPr>
              <p:sp>
                <p:nvSpPr>
                  <p:cNvPr id="140" name="AutoShape 7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466970" y="5100599"/>
                    <a:ext cx="528146" cy="127000"/>
                  </a:xfrm>
                  <a:prstGeom prst="leftArrow">
                    <a:avLst>
                      <a:gd name="adj1" fmla="val 50000"/>
                      <a:gd name="adj2" fmla="val 117625"/>
                    </a:avLst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Блок-схема: ручное управление 140"/>
                  <p:cNvSpPr/>
                  <p:nvPr/>
                </p:nvSpPr>
                <p:spPr>
                  <a:xfrm rot="16200000">
                    <a:off x="2940253" y="5032261"/>
                    <a:ext cx="373856" cy="263678"/>
                  </a:xfrm>
                  <a:prstGeom prst="flowChartManualOperation">
                    <a:avLst/>
                  </a:prstGeom>
                  <a:solidFill>
                    <a:srgbClr val="9900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742693">
                      <a:defRPr/>
                    </a:pPr>
                    <a:endParaRPr lang="ru-RU" sz="1463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2" name="AutoShape 7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275830" y="5100599"/>
                    <a:ext cx="227807" cy="127001"/>
                  </a:xfrm>
                  <a:prstGeom prst="leftArrow">
                    <a:avLst>
                      <a:gd name="adj1" fmla="val 50000"/>
                      <a:gd name="adj2" fmla="val 117623"/>
                    </a:avLst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lnSpc>
                        <a:spcPct val="110000"/>
                      </a:lnSpc>
                      <a:spcBef>
                        <a:spcPct val="40000"/>
                      </a:spcBef>
                      <a:spcAft>
                        <a:spcPct val="20000"/>
                      </a:spcAft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1pPr>
                    <a:lvl2pPr marL="742950" indent="-285750" eaLnBrk="0" hangingPunct="0">
                      <a:lnSpc>
                        <a:spcPct val="110000"/>
                      </a:lnSpc>
                      <a:spcAft>
                        <a:spcPct val="20000"/>
                      </a:spcAft>
                      <a:buBlip>
                        <a:blip r:embed="rId2"/>
                      </a:buBlip>
                      <a:defRPr sz="140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defRPr>
                    </a:lvl2pPr>
                    <a:lvl3pPr marL="1143000" indent="-228600" eaLnBrk="0" hangingPunct="0">
                      <a:spcAft>
                        <a:spcPct val="30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defTabSz="742693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altLang="ru-RU" sz="1463" dirty="0">
                      <a:solidFill>
                        <a:srgbClr val="000000"/>
                      </a:solidFill>
                      <a:latin typeface="+mn-lt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6" name="Группа 15"/>
                <p:cNvGrpSpPr>
                  <a:grpSpLocks/>
                </p:cNvGrpSpPr>
                <p:nvPr/>
              </p:nvGrpSpPr>
              <p:grpSpPr bwMode="auto">
                <a:xfrm rot="10800000">
                  <a:off x="5781675" y="3824386"/>
                  <a:ext cx="434975" cy="409575"/>
                  <a:chOff x="5258345" y="3553619"/>
                  <a:chExt cx="414586" cy="373238"/>
                </a:xfrm>
              </p:grpSpPr>
              <p:sp>
                <p:nvSpPr>
                  <p:cNvPr id="136" name="Блок-схема: решение 135"/>
                  <p:cNvSpPr/>
                  <p:nvPr/>
                </p:nvSpPr>
                <p:spPr>
                  <a:xfrm>
                    <a:off x="5258345" y="3553619"/>
                    <a:ext cx="414586" cy="373238"/>
                  </a:xfrm>
                  <a:prstGeom prst="flowChartDecision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742693">
                      <a:defRPr/>
                    </a:pPr>
                    <a:endParaRPr lang="ru-RU" sz="1463" dirty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137" name="Прямая соединительная линия 136"/>
                  <p:cNvCxnSpPr>
                    <a:stCxn id="136" idx="1"/>
                    <a:endCxn id="136" idx="3"/>
                  </p:cNvCxnSpPr>
                  <p:nvPr/>
                </p:nvCxnSpPr>
                <p:spPr>
                  <a:xfrm>
                    <a:off x="5258345" y="3740238"/>
                    <a:ext cx="41458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Прямая со стрелкой 137"/>
                  <p:cNvCxnSpPr>
                    <a:stCxn id="136" idx="0"/>
                  </p:cNvCxnSpPr>
                  <p:nvPr/>
                </p:nvCxnSpPr>
                <p:spPr>
                  <a:xfrm>
                    <a:off x="5470177" y="3557959"/>
                    <a:ext cx="0" cy="18661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Прямая со стрелкой 138"/>
                  <p:cNvCxnSpPr>
                    <a:stCxn id="136" idx="2"/>
                  </p:cNvCxnSpPr>
                  <p:nvPr/>
                </p:nvCxnSpPr>
                <p:spPr>
                  <a:xfrm flipV="1">
                    <a:off x="5470177" y="3744578"/>
                    <a:ext cx="0" cy="18661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Прямоугольник 126"/>
                <p:cNvSpPr/>
                <p:nvPr/>
              </p:nvSpPr>
              <p:spPr>
                <a:xfrm>
                  <a:off x="5276850" y="4303811"/>
                  <a:ext cx="584200" cy="33337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42693">
                    <a:defRPr/>
                  </a:pPr>
                  <a:endParaRPr lang="ru-RU" sz="146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Rectangle 132"/>
                <p:cNvSpPr>
                  <a:spLocks noChangeArrowheads="1"/>
                </p:cNvSpPr>
                <p:nvPr/>
              </p:nvSpPr>
              <p:spPr bwMode="auto">
                <a:xfrm>
                  <a:off x="5287961" y="4321275"/>
                  <a:ext cx="584200" cy="249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650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Блок очистки от </a:t>
                  </a:r>
                  <a:r>
                    <a:rPr lang="en-US" altLang="ru-RU" sz="650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S &lt;</a:t>
                  </a:r>
                  <a:r>
                    <a:rPr lang="ru-RU" altLang="ru-RU" sz="650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0,5 мг/м3</a:t>
                  </a:r>
                </a:p>
              </p:txBody>
            </p:sp>
            <p:sp>
              <p:nvSpPr>
                <p:cNvPr id="129" name="AutoShape 75"/>
                <p:cNvSpPr>
                  <a:spLocks noChangeArrowheads="1"/>
                </p:cNvSpPr>
                <p:nvPr/>
              </p:nvSpPr>
              <p:spPr bwMode="auto">
                <a:xfrm>
                  <a:off x="4989512" y="4405411"/>
                  <a:ext cx="292100" cy="127000"/>
                </a:xfrm>
                <a:prstGeom prst="leftArrow">
                  <a:avLst>
                    <a:gd name="adj1" fmla="val 50000"/>
                    <a:gd name="adj2" fmla="val 117641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0" name="Rectangle 76"/>
                <p:cNvSpPr>
                  <a:spLocks noChangeArrowheads="1"/>
                </p:cNvSpPr>
                <p:nvPr/>
              </p:nvSpPr>
              <p:spPr bwMode="auto">
                <a:xfrm>
                  <a:off x="8977956" y="4583211"/>
                  <a:ext cx="333375" cy="1259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СН</a:t>
                  </a:r>
                  <a:r>
                    <a:rPr lang="en-US" altLang="ru-RU" sz="73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4</a:t>
                  </a:r>
                  <a:endParaRPr lang="ru-RU" altLang="ru-RU" sz="731" dirty="0">
                    <a:solidFill>
                      <a:srgbClr val="233678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1" name="Блок-схема: ручное управление 130"/>
                <p:cNvSpPr/>
                <p:nvPr/>
              </p:nvSpPr>
              <p:spPr>
                <a:xfrm rot="10800000">
                  <a:off x="4795837" y="3970436"/>
                  <a:ext cx="373063" cy="263525"/>
                </a:xfrm>
                <a:prstGeom prst="flowChartManualOperati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42693">
                    <a:defRPr/>
                  </a:pPr>
                  <a:endParaRPr lang="ru-RU" sz="1463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83139" y="4581128"/>
                  <a:ext cx="670744" cy="1719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4625" tIns="8775" rIns="14625" bIns="8775">
                  <a:spAutoFit/>
                </a:bodyPr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42693" eaLnBrk="1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650" b="1" dirty="0">
                      <a:solidFill>
                        <a:srgbClr val="233678"/>
                      </a:solidFill>
                      <a:latin typeface="+mn-lt"/>
                      <a:cs typeface="Arial" pitchFamily="34" charset="0"/>
                    </a:rPr>
                    <a:t>Выведение  СО2</a:t>
                  </a:r>
                </a:p>
              </p:txBody>
            </p:sp>
            <p:sp>
              <p:nvSpPr>
                <p:cNvPr id="133" name="Rectangle 140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5947569" y="3704530"/>
                  <a:ext cx="317500" cy="4603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99FF"/>
                    </a:gs>
                    <a:gs pos="50000">
                      <a:srgbClr val="A1D0FF"/>
                    </a:gs>
                    <a:gs pos="100000">
                      <a:srgbClr val="339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4" name="Rectangle 140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5736430" y="3693418"/>
                  <a:ext cx="341313" cy="50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99FF"/>
                    </a:gs>
                    <a:gs pos="50000">
                      <a:srgbClr val="A1D0FF"/>
                    </a:gs>
                    <a:gs pos="100000">
                      <a:srgbClr val="339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spcBef>
                      <a:spcPct val="40000"/>
                    </a:spcBef>
                    <a:spcAft>
                      <a:spcPct val="20000"/>
                    </a:spcAft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spcAft>
                      <a:spcPct val="20000"/>
                    </a:spcAft>
                    <a:buBlip>
                      <a:blip r:embed="rId2"/>
                    </a:buBlip>
                    <a:defRPr sz="1400">
                      <a:solidFill>
                        <a:schemeClr val="tx1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defTabSz="742693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63" dirty="0">
                    <a:solidFill>
                      <a:srgbClr val="000000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5" name="Стрелка углом вверх 134"/>
                <p:cNvSpPr/>
                <p:nvPr/>
              </p:nvSpPr>
              <p:spPr>
                <a:xfrm rot="10800000">
                  <a:off x="5521325" y="3994249"/>
                  <a:ext cx="239712" cy="295275"/>
                </a:xfrm>
                <a:prstGeom prst="bentUpArrow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742693">
                    <a:defRPr/>
                  </a:pPr>
                  <a:endParaRPr lang="ru-RU" sz="1463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" name="Прямоугольник 6"/>
              <p:cNvSpPr/>
              <p:nvPr/>
            </p:nvSpPr>
            <p:spPr>
              <a:xfrm>
                <a:off x="594669" y="1268760"/>
                <a:ext cx="2593156" cy="3249364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693"/>
                <a:endParaRPr lang="ru-RU" sz="146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610100" y="1844824"/>
                <a:ext cx="4389907" cy="3653671"/>
              </a:xfrm>
              <a:prstGeom prst="rect">
                <a:avLst/>
              </a:prstGeom>
              <a:noFill/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693"/>
                <a:endParaRPr lang="ru-RU" sz="146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8186439" y="3678336"/>
                <a:ext cx="1159049" cy="1820159"/>
              </a:xfrm>
              <a:prstGeom prst="rect">
                <a:avLst/>
              </a:prstGeom>
              <a:noFill/>
              <a:ln w="15875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693"/>
                <a:endParaRPr lang="ru-RU" sz="146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Подзаголовок 6"/>
              <p:cNvSpPr>
                <a:spLocks/>
              </p:cNvSpPr>
              <p:nvPr/>
            </p:nvSpPr>
            <p:spPr bwMode="auto">
              <a:xfrm>
                <a:off x="1598092" y="4581128"/>
                <a:ext cx="842020" cy="1693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742693" eaLnBrk="0" hangingPunct="0"/>
                <a:r>
                  <a:rPr lang="ru-RU" sz="1138" dirty="0">
                    <a:solidFill>
                      <a:srgbClr val="C00000"/>
                    </a:solidFill>
                  </a:rPr>
                  <a:t>РУ ВТГР</a:t>
                </a:r>
                <a:endParaRPr lang="ru-RU" sz="1138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Подзаголовок 6"/>
              <p:cNvSpPr>
                <a:spLocks/>
              </p:cNvSpPr>
              <p:nvPr/>
            </p:nvSpPr>
            <p:spPr bwMode="auto">
              <a:xfrm>
                <a:off x="4477747" y="5517232"/>
                <a:ext cx="2556588" cy="1693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742693" eaLnBrk="0" hangingPunct="0"/>
                <a:r>
                  <a:rPr lang="ru-RU" sz="1138" dirty="0">
                    <a:solidFill>
                      <a:srgbClr val="009644"/>
                    </a:solidFill>
                  </a:rPr>
                  <a:t>Блок производства МВС</a:t>
                </a:r>
                <a:endParaRPr lang="ru-RU" sz="1138" baseline="-25000" dirty="0">
                  <a:solidFill>
                    <a:srgbClr val="009644"/>
                  </a:solidFill>
                </a:endParaRPr>
              </a:p>
            </p:txBody>
          </p:sp>
          <p:sp>
            <p:nvSpPr>
              <p:cNvPr id="12" name="Подзаголовок 6"/>
              <p:cNvSpPr>
                <a:spLocks/>
              </p:cNvSpPr>
              <p:nvPr/>
            </p:nvSpPr>
            <p:spPr bwMode="auto">
              <a:xfrm>
                <a:off x="7833321" y="5517232"/>
                <a:ext cx="1655438" cy="1693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742693" eaLnBrk="0" hangingPunct="0"/>
                <a:r>
                  <a:rPr lang="ru-RU" sz="1138" dirty="0">
                    <a:solidFill>
                      <a:srgbClr val="007CC8"/>
                    </a:solidFill>
                  </a:rPr>
                  <a:t>Блок выделения Н</a:t>
                </a:r>
                <a:r>
                  <a:rPr lang="ru-RU" sz="1138" baseline="-25000" dirty="0">
                    <a:solidFill>
                      <a:srgbClr val="007CC8"/>
                    </a:solidFill>
                  </a:rPr>
                  <a:t>2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60512" y="1052736"/>
              <a:ext cx="9505056" cy="66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693"/>
              <a:r>
                <a:rPr lang="ru-RU" sz="1300" cap="all" dirty="0">
                  <a:solidFill>
                    <a:srgbClr val="0070C0"/>
                  </a:solidFill>
                </a:rPr>
                <a:t>  Я д е р н а я   ч а с т ь	  </a:t>
              </a:r>
              <a:r>
                <a:rPr lang="ru-RU" sz="1300" cap="all" dirty="0" smtClean="0">
                  <a:solidFill>
                    <a:srgbClr val="0070C0"/>
                  </a:solidFill>
                </a:rPr>
                <a:t>      </a:t>
              </a:r>
              <a:r>
                <a:rPr lang="ru-RU" sz="1300" cap="all" dirty="0">
                  <a:solidFill>
                    <a:srgbClr val="0070C0"/>
                  </a:solidFill>
                </a:rPr>
                <a:t>н е я д е р н а я   ч а с т ь </a:t>
              </a:r>
            </a:p>
            <a:p>
              <a:pPr defTabSz="742693"/>
              <a:endParaRPr lang="ru-RU" sz="1300" cap="all" dirty="0">
                <a:solidFill>
                  <a:srgbClr val="0070C0"/>
                </a:solidFill>
              </a:endParaRPr>
            </a:p>
            <a:p>
              <a:pPr defTabSz="742693"/>
              <a:r>
                <a:rPr lang="ru-RU" sz="1300" cap="all" dirty="0">
                  <a:solidFill>
                    <a:srgbClr val="0070C0"/>
                  </a:solidFill>
                </a:rPr>
                <a:t>			   </a:t>
              </a:r>
              <a:r>
                <a:rPr lang="ru-RU" sz="1300" cap="all" dirty="0" smtClean="0">
                  <a:solidFill>
                    <a:srgbClr val="0070C0"/>
                  </a:solidFill>
                </a:rPr>
                <a:t>     </a:t>
              </a:r>
              <a:r>
                <a:rPr lang="ru-RU" sz="1300" cap="all" dirty="0">
                  <a:solidFill>
                    <a:srgbClr val="0070C0"/>
                  </a:solidFill>
                </a:rPr>
                <a:t>(химико-технологическая)</a:t>
              </a:r>
            </a:p>
          </p:txBody>
        </p:sp>
        <p:cxnSp>
          <p:nvCxnSpPr>
            <p:cNvPr id="2048" name="Прямая соединительная линия 2047"/>
            <p:cNvCxnSpPr/>
            <p:nvPr/>
          </p:nvCxnSpPr>
          <p:spPr>
            <a:xfrm>
              <a:off x="3440832" y="1057092"/>
              <a:ext cx="0" cy="787732"/>
            </a:xfrm>
            <a:prstGeom prst="line">
              <a:avLst/>
            </a:prstGeom>
            <a:ln w="28575" cmpd="sng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" name="Штриховая стрелка вправо 2052"/>
            <p:cNvSpPr/>
            <p:nvPr/>
          </p:nvSpPr>
          <p:spPr>
            <a:xfrm>
              <a:off x="3719637" y="1340767"/>
              <a:ext cx="3118644" cy="170440"/>
            </a:xfrm>
            <a:prstGeom prst="stripedRightArrow">
              <a:avLst/>
            </a:prstGeom>
            <a:solidFill>
              <a:srgbClr val="00B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693"/>
              <a:endParaRPr lang="ru-RU" sz="1463" dirty="0">
                <a:solidFill>
                  <a:srgbClr val="FFFFFF"/>
                </a:solidFill>
              </a:endParaRPr>
            </a:p>
          </p:txBody>
        </p:sp>
        <p:sp>
          <p:nvSpPr>
            <p:cNvPr id="158" name="Штриховая стрелка вправо 157"/>
            <p:cNvSpPr/>
            <p:nvPr/>
          </p:nvSpPr>
          <p:spPr>
            <a:xfrm rot="10800000">
              <a:off x="632520" y="1340768"/>
              <a:ext cx="2549748" cy="170438"/>
            </a:xfrm>
            <a:prstGeom prst="stripedRightArrow">
              <a:avLst/>
            </a:prstGeom>
            <a:solidFill>
              <a:srgbClr val="FF8B8B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693"/>
              <a:endParaRPr lang="ru-RU" sz="1463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8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8840" y="1225899"/>
            <a:ext cx="9244779" cy="4974336"/>
          </a:xfrm>
        </p:spPr>
        <p:txBody>
          <a:bodyPr>
            <a:noAutofit/>
          </a:bodyPr>
          <a:lstStyle/>
          <a:p>
            <a:pPr marL="342000" algn="just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</a:rPr>
              <a:t>Технологии 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топливо ВТГР (МТ,  </a:t>
            </a:r>
            <a:r>
              <a:rPr lang="ru-RU" sz="2000" dirty="0" err="1" smtClean="0">
                <a:solidFill>
                  <a:srgbClr val="0070C0"/>
                </a:solidFill>
              </a:rPr>
              <a:t>твэлы</a:t>
            </a:r>
            <a:r>
              <a:rPr lang="ru-RU" sz="2000" dirty="0" smtClean="0">
                <a:solidFill>
                  <a:srgbClr val="0070C0"/>
                </a:solidFill>
              </a:rPr>
              <a:t>, ТВС)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физика реактора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конструкция модульного  реактора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высокотемпературные парогенераторы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высокотемпературные теплообменники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циркуляторы</a:t>
            </a:r>
            <a:r>
              <a:rPr lang="ru-RU" sz="2000" dirty="0" smtClean="0">
                <a:solidFill>
                  <a:srgbClr val="0070C0"/>
                </a:solidFill>
              </a:rPr>
              <a:t> с гелиевым теплоносителем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 системы пассивной  безопасности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технология гелиевого теплоносителя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системы расхолаживания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система преобразования энергии 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модели и  коды</a:t>
            </a:r>
          </a:p>
          <a:p>
            <a:pPr marL="342000" algn="just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</a:rPr>
              <a:t>Уровень готовности технологий позволяет в короткие  сроки  реализовать  проект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АЭТС с ВТГР в России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Ключевые технологии ВТГР, разработанные в России </a:t>
            </a:r>
            <a:endParaRPr lang="ru-RU" b="1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SETKA_nov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19" y="2076349"/>
            <a:ext cx="716808" cy="2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" b="99081" l="9884" r="8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6" y="2740410"/>
            <a:ext cx="776054" cy="220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Ker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2" y="1330035"/>
            <a:ext cx="4703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791875" y="3320207"/>
            <a:ext cx="757938" cy="1501343"/>
            <a:chOff x="6301" y="3434"/>
            <a:chExt cx="1321" cy="2614"/>
          </a:xfrm>
        </p:grpSpPr>
        <p:pic>
          <p:nvPicPr>
            <p:cNvPr id="10" name="Picture 29" descr="______ВПТО 3Д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9"/>
            <a:stretch>
              <a:fillRect/>
            </a:stretch>
          </p:blipFill>
          <p:spPr bwMode="auto">
            <a:xfrm>
              <a:off x="6301" y="3434"/>
              <a:ext cx="1321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30"/>
            <p:cNvGrpSpPr>
              <a:grpSpLocks/>
            </p:cNvGrpSpPr>
            <p:nvPr/>
          </p:nvGrpSpPr>
          <p:grpSpPr bwMode="auto">
            <a:xfrm rot="-1660723">
              <a:off x="6509" y="5722"/>
              <a:ext cx="202" cy="59"/>
              <a:chOff x="1503" y="3297"/>
              <a:chExt cx="309" cy="101"/>
            </a:xfrm>
          </p:grpSpPr>
          <p:sp>
            <p:nvSpPr>
              <p:cNvPr id="21" name="AutoShape 31"/>
              <p:cNvSpPr>
                <a:spLocks noChangeArrowheads="1"/>
              </p:cNvSpPr>
              <p:nvPr/>
            </p:nvSpPr>
            <p:spPr bwMode="auto">
              <a:xfrm rot="234340">
                <a:off x="1603" y="3297"/>
                <a:ext cx="209" cy="101"/>
              </a:xfrm>
              <a:prstGeom prst="rightArrow">
                <a:avLst>
                  <a:gd name="adj1" fmla="val 0"/>
                  <a:gd name="adj2" fmla="val 49999"/>
                </a:avLst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AutoShape 32"/>
              <p:cNvSpPr>
                <a:spLocks noChangeArrowheads="1"/>
              </p:cNvSpPr>
              <p:nvPr/>
            </p:nvSpPr>
            <p:spPr bwMode="auto">
              <a:xfrm rot="5669777">
                <a:off x="1616" y="3214"/>
                <a:ext cx="32" cy="258"/>
              </a:xfrm>
              <a:prstGeom prst="flowChartMerge">
                <a:avLst/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91423" tIns="45712" rIns="91423" bIns="457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800000"/>
                  </a:buClr>
                </a:pPr>
                <a:endParaRPr lang="ru-RU" altLang="ru-RU" sz="1000" b="1" i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 rot="-2146699">
              <a:off x="6423" y="5627"/>
              <a:ext cx="216" cy="49"/>
              <a:chOff x="1586" y="3250"/>
              <a:chExt cx="309" cy="101"/>
            </a:xfrm>
          </p:grpSpPr>
          <p:sp>
            <p:nvSpPr>
              <p:cNvPr id="19" name="AutoShape 34"/>
              <p:cNvSpPr>
                <a:spLocks noChangeArrowheads="1"/>
              </p:cNvSpPr>
              <p:nvPr/>
            </p:nvSpPr>
            <p:spPr bwMode="auto">
              <a:xfrm rot="-10233464">
                <a:off x="1586" y="3250"/>
                <a:ext cx="209" cy="101"/>
              </a:xfrm>
              <a:prstGeom prst="rightArrow">
                <a:avLst>
                  <a:gd name="adj1" fmla="val 0"/>
                  <a:gd name="adj2" fmla="val 49999"/>
                </a:avLst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utoShape 35"/>
              <p:cNvSpPr>
                <a:spLocks noChangeArrowheads="1"/>
              </p:cNvSpPr>
              <p:nvPr/>
            </p:nvSpPr>
            <p:spPr bwMode="auto">
              <a:xfrm rot="6035559">
                <a:off x="1750" y="3184"/>
                <a:ext cx="32" cy="258"/>
              </a:xfrm>
              <a:prstGeom prst="flowChartMerge">
                <a:avLst/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91423" tIns="45712" rIns="91423" bIns="457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800000"/>
                  </a:buClr>
                </a:pPr>
                <a:endParaRPr lang="ru-RU" altLang="ru-RU" sz="1000" b="1" i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 rot="-1757321">
              <a:off x="6385" y="4339"/>
              <a:ext cx="202" cy="60"/>
              <a:chOff x="1503" y="3297"/>
              <a:chExt cx="309" cy="101"/>
            </a:xfrm>
          </p:grpSpPr>
          <p:sp>
            <p:nvSpPr>
              <p:cNvPr id="17" name="AutoShape 37"/>
              <p:cNvSpPr>
                <a:spLocks noChangeArrowheads="1"/>
              </p:cNvSpPr>
              <p:nvPr/>
            </p:nvSpPr>
            <p:spPr bwMode="auto">
              <a:xfrm rot="234340">
                <a:off x="1603" y="3297"/>
                <a:ext cx="209" cy="101"/>
              </a:xfrm>
              <a:prstGeom prst="rightArrow">
                <a:avLst>
                  <a:gd name="adj1" fmla="val 0"/>
                  <a:gd name="adj2" fmla="val 49999"/>
                </a:avLst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38"/>
              <p:cNvSpPr>
                <a:spLocks noChangeArrowheads="1"/>
              </p:cNvSpPr>
              <p:nvPr/>
            </p:nvSpPr>
            <p:spPr bwMode="auto">
              <a:xfrm rot="5669777">
                <a:off x="1616" y="3214"/>
                <a:ext cx="32" cy="258"/>
              </a:xfrm>
              <a:prstGeom prst="flowChartMerge">
                <a:avLst/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91423" tIns="45712" rIns="91423" bIns="457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800000"/>
                  </a:buClr>
                </a:pPr>
                <a:endParaRPr lang="ru-RU" altLang="ru-RU" sz="1000" b="1" i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 rot="-2001444">
              <a:off x="6423" y="4388"/>
              <a:ext cx="216" cy="49"/>
              <a:chOff x="1586" y="3250"/>
              <a:chExt cx="309" cy="101"/>
            </a:xfrm>
          </p:grpSpPr>
          <p:sp>
            <p:nvSpPr>
              <p:cNvPr id="15" name="AutoShape 40"/>
              <p:cNvSpPr>
                <a:spLocks noChangeArrowheads="1"/>
              </p:cNvSpPr>
              <p:nvPr/>
            </p:nvSpPr>
            <p:spPr bwMode="auto">
              <a:xfrm rot="-10233464">
                <a:off x="1586" y="3250"/>
                <a:ext cx="209" cy="101"/>
              </a:xfrm>
              <a:prstGeom prst="rightArrow">
                <a:avLst>
                  <a:gd name="adj1" fmla="val 0"/>
                  <a:gd name="adj2" fmla="val 49999"/>
                </a:avLst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AutoShape 41"/>
              <p:cNvSpPr>
                <a:spLocks noChangeArrowheads="1"/>
              </p:cNvSpPr>
              <p:nvPr/>
            </p:nvSpPr>
            <p:spPr bwMode="auto">
              <a:xfrm rot="6035559">
                <a:off x="1750" y="3184"/>
                <a:ext cx="32" cy="258"/>
              </a:xfrm>
              <a:prstGeom prst="flowChartMerge">
                <a:avLst/>
              </a:prstGeom>
              <a:gradFill rotWithShape="0">
                <a:gsLst>
                  <a:gs pos="0">
                    <a:srgbClr val="EAF76F"/>
                  </a:gs>
                  <a:gs pos="50000">
                    <a:srgbClr val="6C7233"/>
                  </a:gs>
                  <a:gs pos="100000">
                    <a:srgbClr val="EAF76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91423" tIns="45712" rIns="91423" bIns="45712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buClr>
                    <a:srgbClr val="800000"/>
                  </a:buClr>
                </a:pPr>
                <a:endParaRPr lang="ru-RU" altLang="ru-RU" sz="1000" b="1" i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99" y="1070318"/>
            <a:ext cx="471650" cy="87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Рисунок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37" y="1349088"/>
            <a:ext cx="1037725" cy="49818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Рисунок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" y="1647249"/>
            <a:ext cx="1193494" cy="9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6896642" y="2206787"/>
            <a:ext cx="954088" cy="876876"/>
            <a:chOff x="1982" y="770"/>
            <a:chExt cx="2377" cy="2690"/>
          </a:xfrm>
        </p:grpSpPr>
        <p:pic>
          <p:nvPicPr>
            <p:cNvPr id="28" name="Picture 22" descr="Топливный блок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770"/>
              <a:ext cx="2377" cy="269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3" descr="Топливный блок большой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7" r="2684" b="2208"/>
            <a:stretch>
              <a:fillRect/>
            </a:stretch>
          </p:blipFill>
          <p:spPr bwMode="auto">
            <a:xfrm>
              <a:off x="2408" y="822"/>
              <a:ext cx="1942" cy="256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476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0" y="3680481"/>
            <a:ext cx="3051533" cy="26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1703" y="4763"/>
            <a:ext cx="9343200" cy="10572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Доказан  высокий </a:t>
            </a:r>
            <a:r>
              <a:rPr lang="ru-RU" dirty="0">
                <a:solidFill>
                  <a:srgbClr val="0070C0"/>
                </a:solidFill>
              </a:rPr>
              <a:t>уровень безопасности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модульного ВТГР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11" descr="ввод положительной реактив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94" y="3692197"/>
            <a:ext cx="2788723" cy="22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полное обесточива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51" y="3695403"/>
            <a:ext cx="2729952" cy="22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7633" y="2764240"/>
            <a:ext cx="149624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685580">
              <a:defRPr/>
            </a:pPr>
            <a:r>
              <a:rPr lang="ru-RU" sz="1400" dirty="0">
                <a:solidFill>
                  <a:srgbClr val="0070C0"/>
                </a:solidFill>
              </a:rPr>
              <a:t>Ввод положительной реактивности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1440" y="2764240"/>
            <a:ext cx="152037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685580">
              <a:defRPr/>
            </a:pPr>
            <a:r>
              <a:rPr lang="ru-RU" sz="1400" dirty="0">
                <a:solidFill>
                  <a:srgbClr val="0070C0"/>
                </a:solidFill>
              </a:rPr>
              <a:t>Полная потеря циркуляции теплоносителя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02648" y="1894257"/>
            <a:ext cx="4580707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580">
              <a:lnSpc>
                <a:spcPct val="90000"/>
              </a:lnSpc>
              <a:spcBef>
                <a:spcPct val="50000"/>
              </a:spcBef>
              <a:buClr>
                <a:srgbClr val="000066"/>
              </a:buClr>
              <a:buSzPct val="75000"/>
            </a:pPr>
            <a:r>
              <a:rPr lang="ru-RU" altLang="ru-RU" sz="1400" dirty="0">
                <a:solidFill>
                  <a:srgbClr val="0070C0"/>
                </a:solidFill>
                <a:latin typeface="Arial" charset="0"/>
              </a:rPr>
              <a:t>«Самоглушение» реактора за счет отрицательных обратных связей по температуре и мощности реактора</a:t>
            </a:r>
          </a:p>
        </p:txBody>
      </p:sp>
      <p:grpSp>
        <p:nvGrpSpPr>
          <p:cNvPr id="43" name="Group 19"/>
          <p:cNvGrpSpPr>
            <a:grpSpLocks/>
          </p:cNvGrpSpPr>
          <p:nvPr/>
        </p:nvGrpSpPr>
        <p:grpSpPr bwMode="auto">
          <a:xfrm>
            <a:off x="209793" y="1508320"/>
            <a:ext cx="2468784" cy="1794122"/>
            <a:chOff x="2673" y="1216"/>
            <a:chExt cx="1631" cy="1400"/>
          </a:xfrm>
        </p:grpSpPr>
        <p:pic>
          <p:nvPicPr>
            <p:cNvPr id="44" name="Picture 20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73" y="1216"/>
              <a:ext cx="1631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3777" y="1812"/>
              <a:ext cx="27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/>
            <a:p>
              <a:pPr defTabSz="685580"/>
              <a:endParaRPr lang="ru-RU" sz="1350" dirty="0">
                <a:solidFill>
                  <a:srgbClr val="000000"/>
                </a:solidFill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3777" y="1944"/>
              <a:ext cx="27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/>
            <a:p>
              <a:pPr defTabSz="685580"/>
              <a:endParaRPr lang="ru-RU" sz="1350" dirty="0">
                <a:solidFill>
                  <a:srgbClr val="000000"/>
                </a:solidFill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3777" y="2076"/>
              <a:ext cx="27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/>
            <a:p>
              <a:pPr defTabSz="685580"/>
              <a:endParaRPr lang="ru-RU" sz="1350" dirty="0">
                <a:solidFill>
                  <a:srgbClr val="000000"/>
                </a:solidFill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3492" y="1881"/>
              <a:ext cx="228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/>
            <a:p>
              <a:pPr defTabSz="685580"/>
              <a:endParaRPr lang="ru-RU" sz="1350" dirty="0">
                <a:solidFill>
                  <a:srgbClr val="000000"/>
                </a:solidFill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3492" y="1995"/>
              <a:ext cx="228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 anchor="ctr"/>
            <a:lstStyle/>
            <a:p>
              <a:pPr defTabSz="685580"/>
              <a:endParaRPr lang="ru-RU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435260" y="1088263"/>
            <a:ext cx="2542066" cy="40613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580">
              <a:buClr>
                <a:srgbClr val="800000"/>
              </a:buClr>
            </a:pPr>
            <a:r>
              <a:rPr lang="ru-RU" altLang="ru-RU" sz="1400" dirty="0">
                <a:solidFill>
                  <a:srgbClr val="0070C0"/>
                </a:solidFill>
                <a:latin typeface="Arial" charset="0"/>
              </a:rPr>
              <a:t>Пассивная система охлаждения</a:t>
            </a:r>
          </a:p>
          <a:p>
            <a:pPr algn="ctr" defTabSz="685580">
              <a:buClr>
                <a:srgbClr val="800000"/>
              </a:buClr>
            </a:pPr>
            <a:r>
              <a:rPr lang="ru-RU" altLang="ru-RU" sz="14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1400" dirty="0">
                <a:solidFill>
                  <a:srgbClr val="0070C0"/>
                </a:solidFill>
                <a:latin typeface="Arial" charset="0"/>
              </a:rPr>
              <a:t>реактора</a:t>
            </a: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2999501" y="1015207"/>
            <a:ext cx="2952654" cy="42709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580">
              <a:lnSpc>
                <a:spcPts val="1125"/>
              </a:lnSpc>
              <a:buClr>
                <a:srgbClr val="800000"/>
              </a:buClr>
            </a:pPr>
            <a:r>
              <a:rPr lang="en-US" altLang="ru-RU" sz="1400" dirty="0" smtClean="0">
                <a:latin typeface="Arial" charset="0"/>
              </a:rPr>
              <a:t> </a:t>
            </a:r>
            <a:endParaRPr lang="en-US" altLang="ru-RU" sz="1400" dirty="0">
              <a:latin typeface="Arial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2536183" y="1947270"/>
            <a:ext cx="269980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580">
              <a:buClr>
                <a:srgbClr val="000066"/>
              </a:buClr>
              <a:buSzPct val="75000"/>
            </a:pPr>
            <a:r>
              <a:rPr lang="ru-RU" altLang="ru-RU" sz="1400" dirty="0">
                <a:solidFill>
                  <a:srgbClr val="0070C0"/>
                </a:solidFill>
                <a:latin typeface="Arial" charset="0"/>
              </a:rPr>
              <a:t>Температурное состояние топлива и корпуса реактора при разгерметизации и пассивном расхолаживании через корпус реактора остается на безопасном уровне. </a:t>
            </a:r>
            <a:r>
              <a:rPr lang="ru-RU" altLang="ru-RU" sz="1400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altLang="ru-RU" sz="1400" dirty="0" smtClean="0">
                <a:solidFill>
                  <a:srgbClr val="0070C0"/>
                </a:solidFill>
                <a:latin typeface="Arial" charset="0"/>
              </a:rPr>
            </a:br>
            <a:endParaRPr lang="ru-RU" altLang="ru-RU" sz="1400" dirty="0">
              <a:latin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0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0624" y="1498321"/>
            <a:ext cx="6884986" cy="275006"/>
          </a:xfrm>
          <a:prstGeom prst="rect">
            <a:avLst/>
          </a:prstGeom>
        </p:spPr>
        <p:txBody>
          <a:bodyPr wrap="square" lIns="74224" tIns="37113" rIns="74224" bIns="37113">
            <a:spAutoFit/>
          </a:bodyPr>
          <a:lstStyle/>
          <a:p>
            <a:pPr algn="just" defTabSz="742693">
              <a:spcAft>
                <a:spcPts val="244"/>
              </a:spcAft>
              <a:buClr>
                <a:srgbClr val="0065A4"/>
              </a:buClr>
            </a:pPr>
            <a:r>
              <a:rPr lang="ru-RU" sz="1300" b="1" dirty="0">
                <a:solidFill>
                  <a:srgbClr val="58595B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785" y="194416"/>
            <a:ext cx="9460872" cy="66844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29237" rIns="0" bIns="29237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Уровень готовности технологии адиабатической конверсии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метана</a:t>
            </a:r>
            <a:r>
              <a:rPr lang="ru-RU" sz="2200" dirty="0"/>
              <a:t>, </a:t>
            </a:r>
            <a:r>
              <a:rPr lang="ru-RU" sz="2200" dirty="0" smtClean="0"/>
              <a:t>мембранного </a:t>
            </a:r>
            <a:r>
              <a:rPr lang="ru-RU" sz="2200" dirty="0"/>
              <a:t>выделения и хранения водорода</a:t>
            </a:r>
            <a:endParaRPr lang="ru-RU" sz="2200" i="1" dirty="0">
              <a:ea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2426806"/>
              </p:ext>
            </p:extLst>
          </p:nvPr>
        </p:nvGraphicFramePr>
        <p:xfrm>
          <a:off x="0" y="632262"/>
          <a:ext cx="9825969" cy="210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22096160"/>
              </p:ext>
            </p:extLst>
          </p:nvPr>
        </p:nvGraphicFramePr>
        <p:xfrm>
          <a:off x="45196" y="4850674"/>
          <a:ext cx="9825969" cy="244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4087"/>
            <a:ext cx="2133599" cy="307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8424" y="2344198"/>
            <a:ext cx="2621279" cy="167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www.grasys.ru/upload/iblock/b40/prod_1b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4560" y="2344088"/>
            <a:ext cx="2542902" cy="1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s://ds03.infourok.ru/uploads/ex/0394/0004f91b-6cb0c5fd/img6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5816" y="4045474"/>
            <a:ext cx="4380413" cy="13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9370" y="2344087"/>
            <a:ext cx="2416630" cy="30714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2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9833" y="410536"/>
            <a:ext cx="8790916" cy="33239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50" dirty="0">
                <a:solidFill>
                  <a:srgbClr val="0070C0"/>
                </a:solidFill>
                <a:ea typeface="Calibri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Основные технико-экономические показатели </a:t>
            </a:r>
            <a:r>
              <a:rPr lang="ru-RU" dirty="0" smtClean="0">
                <a:solidFill>
                  <a:srgbClr val="0070C0"/>
                </a:solidFill>
              </a:rPr>
              <a:t>АЭТС</a:t>
            </a:r>
            <a:endParaRPr lang="ru-RU" i="1" dirty="0">
              <a:solidFill>
                <a:srgbClr val="0070C0"/>
              </a:solidFill>
              <a:ea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730" y="1073106"/>
            <a:ext cx="9228843" cy="5288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Технология производства водорода	 – адиабатическая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конверсия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метана</a:t>
            </a: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Мощность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тепловая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АЭТС (4х600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)	 – 2400 МВт</a:t>
            </a:r>
            <a:endParaRPr lang="ru-RU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Годовой отпуск продукции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АЭТС 	 – 840 млн кг водорода / год</a:t>
            </a: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Капитальные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вложения в строительство одной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АЭТС – 230 млрд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руб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.</a:t>
            </a: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 smtClean="0">
                <a:ea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в </a:t>
            </a:r>
            <a:r>
              <a:rPr lang="ru-RU" b="1" dirty="0" err="1" smtClean="0">
                <a:solidFill>
                  <a:srgbClr val="0070C0"/>
                </a:solidFill>
                <a:ea typeface="Times New Roman"/>
                <a:cs typeface="Times New Roman"/>
              </a:rPr>
              <a:t>т.ч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. млрд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руб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.: РУ ВТГР – 150, производств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МВС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– 65, выделение Н</a:t>
            </a:r>
            <a:r>
              <a:rPr lang="ru-RU" b="1" baseline="-25000" dirty="0" smtClean="0">
                <a:solidFill>
                  <a:srgbClr val="0070C0"/>
                </a:solidFill>
                <a:ea typeface="Times New Roman"/>
                <a:cs typeface="Times New Roman"/>
              </a:rPr>
              <a:t>2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– 15</a:t>
            </a:r>
            <a:endParaRPr lang="ru-RU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Годовая потребность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АЭТС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метане		–  2700 млн нм</a:t>
            </a:r>
            <a:r>
              <a:rPr lang="ru-RU" b="1" baseline="30000" dirty="0" smtClean="0">
                <a:solidFill>
                  <a:srgbClr val="0070C0"/>
                </a:solidFill>
                <a:ea typeface="Times New Roman"/>
                <a:cs typeface="Times New Roman"/>
              </a:rPr>
              <a:t>3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/год</a:t>
            </a: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Затраты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на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природный газ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одной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АЭТС 	– 11400 млн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руб./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год</a:t>
            </a: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 smtClean="0">
                <a:ea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цене метана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– 4260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руб./тыс. м</a:t>
            </a:r>
            <a:r>
              <a:rPr lang="ru-RU" b="1" baseline="30000" dirty="0">
                <a:solidFill>
                  <a:srgbClr val="0070C0"/>
                </a:solidFill>
                <a:ea typeface="Times New Roman"/>
                <a:cs typeface="Times New Roman"/>
              </a:rPr>
              <a:t>3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 )</a:t>
            </a: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Удельная себестоимость Н</a:t>
            </a:r>
            <a:r>
              <a:rPr lang="ru-RU" b="1" baseline="-25000" dirty="0">
                <a:solidFill>
                  <a:srgbClr val="0070C0"/>
                </a:solidFill>
                <a:ea typeface="Times New Roman"/>
                <a:cs typeface="Times New Roman"/>
              </a:rPr>
              <a:t>2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 (с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неопределенностью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+ 20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%	)	 – 90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руб./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кг Н</a:t>
            </a:r>
            <a:r>
              <a:rPr lang="ru-RU" b="1" baseline="-25000" dirty="0" smtClean="0">
                <a:solidFill>
                  <a:srgbClr val="0070C0"/>
                </a:solidFill>
                <a:ea typeface="Times New Roman"/>
                <a:cs typeface="Times New Roman"/>
              </a:rPr>
              <a:t>2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	</a:t>
            </a:r>
            <a:endParaRPr lang="ru-RU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Эффективность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проекта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(серия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АЭТС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- 6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шт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.)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		       </a:t>
            </a:r>
            <a:r>
              <a:rPr lang="ru-RU" b="1" dirty="0" smtClean="0">
                <a:ea typeface="Times New Roman"/>
                <a:cs typeface="Times New Roman"/>
              </a:rPr>
              <a:t>					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                              при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тарифе на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Н</a:t>
            </a:r>
            <a:r>
              <a:rPr lang="ru-RU" b="1" baseline="-25000" dirty="0" smtClean="0">
                <a:solidFill>
                  <a:srgbClr val="0070C0"/>
                </a:solidFill>
                <a:ea typeface="Times New Roman"/>
                <a:cs typeface="Times New Roman"/>
              </a:rPr>
              <a:t>2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   150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руб./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кг           180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руб./кг</a:t>
            </a: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Срок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окупаемости с начала эксплуатации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:      </a:t>
            </a:r>
            <a:r>
              <a:rPr lang="ru-RU" b="1" dirty="0" smtClean="0">
                <a:ea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7,0 лет 	      5,6 лет</a:t>
            </a:r>
            <a:endParaRPr lang="ru-RU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defTabSz="742693">
              <a:spcBef>
                <a:spcPts val="975"/>
              </a:spcBef>
              <a:buClr>
                <a:schemeClr val="accent4"/>
              </a:buClr>
              <a:buSzPct val="140000"/>
            </a:pPr>
            <a:r>
              <a:rPr lang="ru-RU" b="1" dirty="0">
                <a:ea typeface="Times New Roman"/>
                <a:cs typeface="Times New Roman"/>
              </a:rPr>
              <a:t> </a:t>
            </a:r>
            <a:r>
              <a:rPr lang="ru-RU" b="1" dirty="0" smtClean="0">
                <a:ea typeface="Times New Roman"/>
                <a:cs typeface="Times New Roman"/>
              </a:rPr>
              <a:t>			</a:t>
            </a:r>
            <a:endParaRPr lang="ru-RU" sz="1600" dirty="0" smtClean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1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749" y="222250"/>
            <a:ext cx="9732506" cy="749300"/>
          </a:xfrm>
        </p:spPr>
        <p:txBody>
          <a:bodyPr>
            <a:normAutofit fontScale="90000"/>
          </a:bodyPr>
          <a:lstStyle/>
          <a:p>
            <a:pPr marL="278606" indent="-278606">
              <a:lnSpc>
                <a:spcPct val="100000"/>
              </a:lnSpc>
              <a:spcBef>
                <a:spcPts val="0"/>
              </a:spcBef>
            </a:pPr>
            <a:r>
              <a:rPr lang="ru-RU" sz="2194" dirty="0"/>
              <a:t/>
            </a:r>
            <a:br>
              <a:rPr lang="ru-RU" sz="2194" dirty="0"/>
            </a:br>
            <a:r>
              <a:rPr lang="ru-RU" sz="2700" dirty="0">
                <a:solidFill>
                  <a:srgbClr val="0070C0"/>
                </a:solidFill>
              </a:rPr>
              <a:t>Дорожная карта создания атомного 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производства </a:t>
            </a:r>
            <a:r>
              <a:rPr lang="ru-RU" sz="2700" dirty="0">
                <a:solidFill>
                  <a:srgbClr val="0070C0"/>
                </a:solidFill>
              </a:rPr>
              <a:t>водорода</a:t>
            </a:r>
            <a:r>
              <a:rPr lang="ru-RU" sz="1625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625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625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42474" y="3710238"/>
            <a:ext cx="9019222" cy="2925958"/>
          </a:xfrm>
          <a:prstGeom prst="rect">
            <a:avLst/>
          </a:prstGeom>
        </p:spPr>
        <p:txBody>
          <a:bodyPr lIns="74293" tIns="37146" rIns="74293" bIns="37146"/>
          <a:lstStyle/>
          <a:p>
            <a:endParaRPr lang="ru-RU" sz="6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Продвижение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   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2020		 </a:t>
            </a:r>
            <a:r>
              <a:rPr lang="ru-RU" sz="1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2030		</a:t>
            </a:r>
            <a:r>
              <a:rPr lang="ru-RU" sz="1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2040</a:t>
            </a:r>
            <a:r>
              <a:rPr lang="ru-RU" sz="1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2050</a:t>
            </a:r>
          </a:p>
          <a:p>
            <a:r>
              <a:rPr lang="ru-RU" sz="1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нового продукта –                </a:t>
            </a:r>
            <a:r>
              <a:rPr lang="ru-RU" sz="1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n-GB" sz="1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↓________________↓________________↓________________↓</a:t>
            </a:r>
            <a:r>
              <a:rPr lang="en-GB" sz="1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__</a:t>
            </a:r>
            <a:endParaRPr lang="en-GB" sz="1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38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ВОДОРОДА</a:t>
            </a:r>
          </a:p>
          <a:p>
            <a:pPr>
              <a:lnSpc>
                <a:spcPct val="150000"/>
              </a:lnSpc>
            </a:pPr>
            <a:endParaRPr lang="ru-RU" sz="6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38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НИОКР АЭТС                                                                       Начало коммерциализации  </a:t>
            </a:r>
            <a:r>
              <a:rPr lang="ru-RU" sz="1138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Серийное  </a:t>
            </a:r>
            <a:r>
              <a:rPr lang="ru-RU" sz="1138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производство</a:t>
            </a:r>
          </a:p>
          <a:p>
            <a:pPr>
              <a:lnSpc>
                <a:spcPct val="150000"/>
              </a:lnSpc>
            </a:pPr>
            <a:endParaRPr lang="ru-RU" sz="1138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38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Сооружение </a:t>
            </a:r>
            <a:r>
              <a:rPr lang="ru-RU" sz="1138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АЭТС                        </a:t>
            </a:r>
            <a:r>
              <a:rPr lang="ru-RU" sz="1138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38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Инвестпроект                   Серия                          </a:t>
            </a:r>
          </a:p>
          <a:p>
            <a:pPr>
              <a:lnSpc>
                <a:spcPct val="150000"/>
              </a:lnSpc>
            </a:pPr>
            <a:endParaRPr lang="ru-RU" sz="1138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38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Международное </a:t>
            </a:r>
            <a:r>
              <a:rPr lang="ru-RU" sz="11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партнерство</a:t>
            </a:r>
          </a:p>
          <a:p>
            <a:pPr>
              <a:lnSpc>
                <a:spcPct val="150000"/>
              </a:lnSpc>
            </a:pPr>
            <a:endParaRPr lang="ru-RU" sz="1138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38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Выход </a:t>
            </a:r>
            <a:r>
              <a:rPr lang="ru-RU" sz="11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зарубежный рынок                                                                         Сооружение АЭТС за </a:t>
            </a:r>
            <a:r>
              <a:rPr lang="ru-RU" sz="1138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рубежом</a:t>
            </a:r>
            <a:endParaRPr lang="ru-RU" sz="1138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38" y="5208006"/>
            <a:ext cx="434356" cy="3257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12" y="5199377"/>
            <a:ext cx="434356" cy="3257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91" y="5205733"/>
            <a:ext cx="434356" cy="3257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16" y="5186123"/>
            <a:ext cx="434356" cy="3257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80" y="5197105"/>
            <a:ext cx="434356" cy="3257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48" y="5197104"/>
            <a:ext cx="434356" cy="32576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414759" y="4822606"/>
            <a:ext cx="156017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64" y="5711619"/>
            <a:ext cx="434356" cy="3257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69" y="6238555"/>
            <a:ext cx="434356" cy="325767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3330160" y="6498537"/>
            <a:ext cx="147389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505741" y="6498537"/>
            <a:ext cx="1699236" cy="1010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311931" y="5887137"/>
            <a:ext cx="79406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759665" y="5483492"/>
            <a:ext cx="106617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72742" y="5488117"/>
            <a:ext cx="4626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68" y="6172770"/>
            <a:ext cx="434356" cy="3257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666" y="2264529"/>
            <a:ext cx="9466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готовности технологий и имеющаяся кооперация разработчиков ключевого оборудования позволяют в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 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развернуть работы по реализации проектов ВТГР в России и за рубежом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Головная АЭТС с ВТГР для производства Н</a:t>
            </a:r>
            <a:r>
              <a:rPr lang="ru-RU" sz="16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быть сооружена до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 с последующим сооружением серии АЭТС 2400 МВт (т) по одной АЭТС каждые 4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95584" y="1122266"/>
            <a:ext cx="9763671" cy="1113034"/>
            <a:chOff x="118871" y="2572068"/>
            <a:chExt cx="9763671" cy="1113034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417611096"/>
                </p:ext>
              </p:extLst>
            </p:nvPr>
          </p:nvGraphicFramePr>
          <p:xfrm>
            <a:off x="163267" y="2575185"/>
            <a:ext cx="9719275" cy="8917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7" name="Прямоугольник 16"/>
            <p:cNvSpPr/>
            <p:nvPr/>
          </p:nvSpPr>
          <p:spPr>
            <a:xfrm>
              <a:off x="2028438" y="2572068"/>
              <a:ext cx="54552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Инвестиции на создание </a:t>
              </a:r>
              <a:r>
                <a: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головной </a:t>
              </a:r>
              <a:r>
                <a:rPr lang="ru-RU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АЭТС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56617" y="2855642"/>
              <a:ext cx="10259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4"/>
                  </a:solidFill>
                </a:rPr>
                <a:t>275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>
                  <a:solidFill>
                    <a:srgbClr val="0070C0"/>
                  </a:solidFill>
                </a:rPr>
                <a:t>млрд руб.</a:t>
              </a:r>
              <a:endParaRPr lang="ru-RU" sz="1400" dirty="0">
                <a:solidFill>
                  <a:srgbClr val="0070C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8871" y="3161882"/>
              <a:ext cx="34603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2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НИОКР, проектные работы и лицензирование </a:t>
              </a:r>
              <a:endParaRPr lang="ru-RU" sz="14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363428" y="3180454"/>
              <a:ext cx="57594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капитальные вложения в </a:t>
              </a:r>
              <a:r>
                <a:rPr lang="ru-RU" sz="14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строительство АЭТС и топливо</a:t>
              </a:r>
              <a:endParaRPr lang="ru-RU" sz="1400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9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Предисловие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9630" y="4196188"/>
            <a:ext cx="6210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Концепция водородной энергетики с атомным  производством  </a:t>
            </a:r>
            <a:r>
              <a:rPr lang="ru-RU" sz="2000" dirty="0">
                <a:solidFill>
                  <a:srgbClr val="0070C0"/>
                </a:solidFill>
              </a:rPr>
              <a:t>водорода </a:t>
            </a:r>
            <a:r>
              <a:rPr lang="ru-RU" sz="2000" dirty="0" smtClean="0">
                <a:solidFill>
                  <a:srgbClr val="0070C0"/>
                </a:solidFill>
              </a:rPr>
              <a:t>получила название</a:t>
            </a:r>
            <a:r>
              <a:rPr lang="en-GB" sz="2000" dirty="0" smtClean="0">
                <a:solidFill>
                  <a:srgbClr val="0070C0"/>
                </a:solidFill>
              </a:rPr>
              <a:t> –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Атомно-водородная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энергетика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980" y="1448839"/>
            <a:ext cx="62107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Доклад   базируются на исследованиях и разработках по водородной  энергетике , выполненных в нашей стране с начала 70</a:t>
            </a:r>
            <a:r>
              <a:rPr lang="en-GB" dirty="0" smtClean="0">
                <a:solidFill>
                  <a:srgbClr val="0070C0"/>
                </a:solidFill>
              </a:rPr>
              <a:t>-</a:t>
            </a:r>
            <a:r>
              <a:rPr lang="ru-RU" dirty="0" err="1" smtClean="0">
                <a:solidFill>
                  <a:srgbClr val="0070C0"/>
                </a:solidFill>
              </a:rPr>
              <a:t>х</a:t>
            </a:r>
            <a:r>
              <a:rPr lang="ru-RU" dirty="0" smtClean="0">
                <a:solidFill>
                  <a:srgbClr val="0070C0"/>
                </a:solidFill>
              </a:rPr>
              <a:t> годов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прошлого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столетия. </a:t>
            </a:r>
          </a:p>
          <a:p>
            <a:pPr algn="ctr"/>
            <a:endParaRPr lang="en-GB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Исследования </a:t>
            </a:r>
            <a:r>
              <a:rPr lang="ru-RU" dirty="0">
                <a:solidFill>
                  <a:srgbClr val="0070C0"/>
                </a:solidFill>
              </a:rPr>
              <a:t>выполнялись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Курчатовским институтом  в сотрудничестве с  исследовательскими, конструкторскими,  технологическими и промышленными  предприятиями  МСМ, МОМ, МЭ, МХП и АН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0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650" y="430787"/>
            <a:ext cx="8184354" cy="33239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Управление проектом  АЭТС и участники  разработки</a:t>
            </a:r>
            <a:endParaRPr lang="ru-RU" i="1" dirty="0">
              <a:solidFill>
                <a:srgbClr val="0070C0"/>
              </a:solidFill>
              <a:ea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1028619"/>
              </p:ext>
            </p:extLst>
          </p:nvPr>
        </p:nvGraphicFramePr>
        <p:xfrm>
          <a:off x="153125" y="1112043"/>
          <a:ext cx="9678852" cy="543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6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2300" y="92075"/>
            <a:ext cx="9283700" cy="1057275"/>
          </a:xfrm>
        </p:spPr>
        <p:txBody>
          <a:bodyPr>
            <a:normAutofit fontScale="90000"/>
          </a:bodyPr>
          <a:lstStyle/>
          <a:p>
            <a:r>
              <a:rPr lang="ru-RU" sz="2275" dirty="0"/>
              <a:t/>
            </a:r>
            <a:br>
              <a:rPr lang="ru-RU" sz="2275" dirty="0"/>
            </a:br>
            <a:r>
              <a:rPr lang="ru-RU" sz="2275" dirty="0" smtClean="0"/>
              <a:t>Т</a:t>
            </a:r>
            <a:r>
              <a:rPr lang="ru-RU" sz="2400" dirty="0" smtClean="0"/>
              <a:t>ехнологии в</a:t>
            </a:r>
            <a:r>
              <a:rPr lang="ru-RU" sz="2275" dirty="0" smtClean="0"/>
              <a:t>одородной энергетики</a:t>
            </a:r>
            <a:r>
              <a:rPr lang="ru-RU" sz="1950" dirty="0" smtClean="0"/>
              <a:t>. </a:t>
            </a:r>
            <a:r>
              <a:rPr lang="en-US" sz="1950" dirty="0" smtClean="0"/>
              <a:t/>
            </a:r>
            <a:br>
              <a:rPr lang="en-US" sz="1950" dirty="0" smtClean="0"/>
            </a:br>
            <a:r>
              <a:rPr lang="ru-RU" sz="1950" dirty="0" smtClean="0"/>
              <a:t>Программа актуализации  </a:t>
            </a:r>
            <a:r>
              <a:rPr lang="ru-RU" sz="1950" dirty="0"/>
              <a:t>работ  </a:t>
            </a:r>
            <a:r>
              <a:rPr lang="ru-RU" sz="1950" dirty="0" smtClean="0"/>
              <a:t>  </a:t>
            </a:r>
            <a:r>
              <a:rPr lang="ru-RU" sz="1950" i="1" dirty="0"/>
              <a:t/>
            </a:r>
            <a:br>
              <a:rPr lang="ru-RU" sz="1950" i="1" dirty="0"/>
            </a:br>
            <a:endParaRPr lang="ru-RU" sz="195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9286358"/>
              </p:ext>
            </p:extLst>
          </p:nvPr>
        </p:nvGraphicFramePr>
        <p:xfrm>
          <a:off x="1169988" y="1279525"/>
          <a:ext cx="8736012" cy="521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8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IMG_0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5" y="2109546"/>
            <a:ext cx="3816000" cy="277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-10625" y="1082347"/>
            <a:ext cx="4450080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spcBef>
                <a:spcPct val="50000"/>
              </a:spcBef>
              <a:defRPr sz="1600"/>
            </a:lvl1pPr>
          </a:lstStyle>
          <a:p>
            <a:pPr algn="l"/>
            <a:r>
              <a:rPr lang="ru-RU" dirty="0">
                <a:solidFill>
                  <a:srgbClr val="0070C0"/>
                </a:solidFill>
              </a:rPr>
              <a:t>Первая опытная энергоустановка на </a:t>
            </a:r>
            <a:r>
              <a:rPr lang="ru-RU" dirty="0" err="1">
                <a:solidFill>
                  <a:srgbClr val="0070C0"/>
                </a:solidFill>
              </a:rPr>
              <a:t>твердополимерных</a:t>
            </a:r>
            <a:r>
              <a:rPr lang="ru-RU" dirty="0">
                <a:solidFill>
                  <a:srgbClr val="0070C0"/>
                </a:solidFill>
              </a:rPr>
              <a:t> топливных элементах (10 кВт) – НИЦ «Курчатовский институт»,  ЦНИИ </a:t>
            </a:r>
            <a:r>
              <a:rPr lang="ru-RU" dirty="0" smtClean="0">
                <a:solidFill>
                  <a:srgbClr val="0070C0"/>
                </a:solidFill>
              </a:rPr>
              <a:t>СЭТ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Picture 2" descr="C:\Documents and Settings\Fateev\Рабочий стол\2013\Самолет\Фото\IMG_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8"/>
          <a:stretch/>
        </p:blipFill>
        <p:spPr bwMode="auto">
          <a:xfrm>
            <a:off x="4237788" y="1051929"/>
            <a:ext cx="3482209" cy="20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nergy-system-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042" r="4946" b="4767"/>
          <a:stretch/>
        </p:blipFill>
        <p:spPr bwMode="auto">
          <a:xfrm>
            <a:off x="586735" y="4880222"/>
            <a:ext cx="2621280" cy="17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"/>
          <a:stretch/>
        </p:blipFill>
        <p:spPr bwMode="auto">
          <a:xfrm>
            <a:off x="7719997" y="1056426"/>
            <a:ext cx="2186003" cy="21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1089" y="4211607"/>
            <a:ext cx="2830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spcBef>
                <a:spcPct val="50000"/>
              </a:spcBef>
              <a:defRPr sz="1600"/>
            </a:lvl1pPr>
          </a:lstStyle>
          <a:p>
            <a:pPr algn="r"/>
            <a:r>
              <a:rPr lang="ru-RU" dirty="0">
                <a:solidFill>
                  <a:srgbClr val="0070C0"/>
                </a:solidFill>
              </a:rPr>
              <a:t>Опытный образец батареи топливных элементов с </a:t>
            </a:r>
            <a:r>
              <a:rPr lang="ru-RU" dirty="0" err="1">
                <a:solidFill>
                  <a:srgbClr val="0070C0"/>
                </a:solidFill>
              </a:rPr>
              <a:t>протонообменной</a:t>
            </a:r>
            <a:r>
              <a:rPr lang="ru-RU" dirty="0">
                <a:solidFill>
                  <a:srgbClr val="0070C0"/>
                </a:solidFill>
              </a:rPr>
              <a:t> мембраной мощностью 50 кВт, работающей на продуктах конверсии природного газа (БТЭ-50В). ФГУП Крыловский ГНЦ (ЦНИИ СЭТ)</a:t>
            </a:r>
          </a:p>
        </p:txBody>
      </p:sp>
      <p:pic>
        <p:nvPicPr>
          <p:cNvPr id="10" name="Picture 2" descr="http://krylov-center.ru/rus/images/info/otd042/04_2_34_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97396"/>
            <a:ext cx="2286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9717" y="3112621"/>
            <a:ext cx="50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</a:rPr>
              <a:t>Топливный элемент для беспилотной авиации (НИЦ «Курчатовский институт»).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0756" y="222250"/>
            <a:ext cx="6959600" cy="674043"/>
          </a:xfrm>
        </p:spPr>
        <p:txBody>
          <a:bodyPr/>
          <a:lstStyle/>
          <a:p>
            <a:r>
              <a:rPr lang="ru-RU" dirty="0" err="1"/>
              <a:t>Твердополимерные</a:t>
            </a:r>
            <a:r>
              <a:rPr lang="ru-RU" dirty="0"/>
              <a:t> топливные </a:t>
            </a:r>
            <a:r>
              <a:rPr lang="ru-RU" dirty="0" smtClean="0"/>
              <a:t>элементы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1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-5208" y="3143794"/>
            <a:ext cx="55722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chemeClr val="accent4"/>
                </a:solidFill>
                <a:cs typeface="Arial" charset="0"/>
              </a:rPr>
              <a:t>Электролизеры с ТПЭ</a:t>
            </a:r>
            <a:endParaRPr lang="en-US" b="1" dirty="0">
              <a:solidFill>
                <a:schemeClr val="accent4"/>
              </a:solidFill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cs typeface="Arial" charset="0"/>
              </a:rPr>
              <a:t>Энергопотребление</a:t>
            </a:r>
            <a:r>
              <a:rPr lang="en-US" sz="14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4.0-4.2 k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Вт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*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час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/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м</a:t>
            </a:r>
            <a:r>
              <a:rPr lang="en-US" sz="1400" baseline="30000" dirty="0">
                <a:solidFill>
                  <a:srgbClr val="0070C0"/>
                </a:solidFill>
                <a:cs typeface="Arial" charset="0"/>
              </a:rPr>
              <a:t>3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  H</a:t>
            </a:r>
            <a:r>
              <a:rPr lang="en-US" sz="1400" baseline="-25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cs typeface="Arial" charset="0"/>
              </a:rPr>
              <a:t>t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=90</a:t>
            </a:r>
            <a:r>
              <a:rPr lang="en-US" sz="14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</a:t>
            </a:r>
            <a:r>
              <a:rPr lang="en-US" sz="1400" dirty="0" smtClean="0">
                <a:solidFill>
                  <a:srgbClr val="0070C0"/>
                </a:solidFill>
                <a:cs typeface="Arial" charset="0"/>
              </a:rPr>
              <a:t>C</a:t>
            </a:r>
            <a:endParaRPr lang="ru-RU" sz="1400" dirty="0" smtClean="0">
              <a:solidFill>
                <a:srgbClr val="0070C0"/>
              </a:solidFill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cs typeface="Arial" charset="0"/>
              </a:rPr>
              <a:t>Чистота 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водорода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 &gt; 99.99</a:t>
            </a:r>
            <a:r>
              <a:rPr lang="en-US" sz="1400" dirty="0" smtClean="0">
                <a:solidFill>
                  <a:srgbClr val="0070C0"/>
                </a:solidFill>
                <a:cs typeface="Arial" charset="0"/>
              </a:rPr>
              <a:t>%</a:t>
            </a:r>
            <a:endParaRPr lang="ru-RU" sz="1400" dirty="0" smtClean="0">
              <a:solidFill>
                <a:srgbClr val="0070C0"/>
              </a:solidFill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cs typeface="Arial" charset="0"/>
              </a:rPr>
              <a:t>Достигнутый 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расход платиновых металлов в каталитических слоях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: 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2,0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-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3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.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0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мг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/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см</a:t>
            </a:r>
            <a:r>
              <a:rPr lang="en-US" sz="1400" baseline="30000" dirty="0">
                <a:solidFill>
                  <a:srgbClr val="0070C0"/>
                </a:solidFill>
                <a:cs typeface="Arial" charset="0"/>
              </a:rPr>
              <a:t>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cs typeface="Arial" charset="0"/>
              </a:rPr>
              <a:t>Срок 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службы </a:t>
            </a:r>
            <a:r>
              <a:rPr lang="en-US" sz="1400" dirty="0">
                <a:solidFill>
                  <a:srgbClr val="0070C0"/>
                </a:solidFill>
                <a:cs typeface="Arial" charset="0"/>
              </a:rPr>
              <a:t> &gt; 20000 </a:t>
            </a:r>
            <a:r>
              <a:rPr lang="ru-RU" sz="1400" dirty="0">
                <a:solidFill>
                  <a:srgbClr val="0070C0"/>
                </a:solidFill>
                <a:cs typeface="Arial" charset="0"/>
              </a:rPr>
              <a:t>часов</a:t>
            </a:r>
            <a:endParaRPr lang="en-US" sz="1400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6438" y="1084974"/>
            <a:ext cx="9138508" cy="2060992"/>
            <a:chOff x="0" y="1084974"/>
            <a:chExt cx="9138508" cy="2060992"/>
          </a:xfrm>
        </p:grpSpPr>
        <p:pic>
          <p:nvPicPr>
            <p:cNvPr id="21512" name="Picture 12" descr="Модуль-1_2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28"/>
            <a:stretch/>
          </p:blipFill>
          <p:spPr bwMode="auto">
            <a:xfrm>
              <a:off x="5069962" y="1084974"/>
              <a:ext cx="2037029" cy="205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7" descr="Лучшая фотография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4974"/>
              <a:ext cx="2137915" cy="20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" descr="компоненты электролизера 125 лча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123" y="1087238"/>
              <a:ext cx="1809385" cy="205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3" descr="DSCN555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0"/>
            <a:stretch/>
          </p:blipFill>
          <p:spPr bwMode="auto">
            <a:xfrm>
              <a:off x="2304581" y="1088571"/>
              <a:ext cx="2520950" cy="205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5572209" y="3213463"/>
            <a:ext cx="4322725" cy="3458993"/>
            <a:chOff x="5572209" y="3213463"/>
            <a:chExt cx="4322725" cy="3458993"/>
          </a:xfrm>
        </p:grpSpPr>
        <p:pic>
          <p:nvPicPr>
            <p:cNvPr id="21509" name="Picture 9" descr="Рисунок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815" y="4980541"/>
              <a:ext cx="2124038" cy="169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10" descr="DSCN374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209" y="3213556"/>
              <a:ext cx="2127250" cy="176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6" descr="DSCN467700"/>
            <p:cNvPicPr>
              <a:picLocks noChangeAspect="1" noChangeArrowheads="1"/>
            </p:cNvPicPr>
            <p:nvPr/>
          </p:nvPicPr>
          <p:blipFill>
            <a:blip r:embed="rId8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47" y="3213463"/>
              <a:ext cx="2198687" cy="345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Прямоугольник 12"/>
          <p:cNvSpPr>
            <a:spLocks noChangeArrowheads="1"/>
          </p:cNvSpPr>
          <p:nvPr/>
        </p:nvSpPr>
        <p:spPr bwMode="auto">
          <a:xfrm>
            <a:off x="81359" y="5011387"/>
            <a:ext cx="54094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cs typeface="Arial" charset="0"/>
              </a:rPr>
              <a:t>Разработаны и производятся электролизеры с производительностью до 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2 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м</a:t>
            </a:r>
            <a:r>
              <a:rPr lang="en-US" sz="1600" baseline="30000" dirty="0">
                <a:solidFill>
                  <a:srgbClr val="0070C0"/>
                </a:solidFill>
                <a:cs typeface="Arial" charset="0"/>
              </a:rPr>
              <a:t>3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/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час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и давлением до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cs typeface="Arial" charset="0"/>
              </a:rPr>
            </a:br>
            <a:r>
              <a:rPr lang="en-US" sz="1600" dirty="0" smtClean="0">
                <a:solidFill>
                  <a:srgbClr val="0070C0"/>
                </a:solidFill>
                <a:cs typeface="Arial" charset="0"/>
              </a:rPr>
              <a:t>30 </a:t>
            </a:r>
            <a:r>
              <a:rPr lang="ru-RU" sz="1600" dirty="0" err="1">
                <a:solidFill>
                  <a:srgbClr val="0070C0"/>
                </a:solidFill>
                <a:cs typeface="Arial" charset="0"/>
              </a:rPr>
              <a:t>атм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 (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их усовершенствование  выполнено в рамках </a:t>
            </a:r>
            <a:r>
              <a:rPr lang="en-US" sz="1600" dirty="0" err="1">
                <a:solidFill>
                  <a:srgbClr val="0070C0"/>
                </a:solidFill>
                <a:cs typeface="Arial" charset="0"/>
              </a:rPr>
              <a:t>GenHyPEM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 FP 6 Project) 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и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разработана и изготовлена опытная электролизная установка на 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10 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м</a:t>
            </a:r>
            <a:r>
              <a:rPr lang="en-US" sz="1600" baseline="30000" dirty="0">
                <a:solidFill>
                  <a:srgbClr val="0070C0"/>
                </a:solidFill>
                <a:cs typeface="Arial" charset="0"/>
              </a:rPr>
              <a:t>3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/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час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ru-RU" sz="1600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cs typeface="Arial" charset="0"/>
              </a:rPr>
            </a:br>
            <a:r>
              <a:rPr lang="en-US" sz="1600" dirty="0" smtClean="0">
                <a:solidFill>
                  <a:srgbClr val="0070C0"/>
                </a:solidFill>
                <a:cs typeface="Arial" charset="0"/>
              </a:rPr>
              <a:t>130 </a:t>
            </a:r>
            <a:r>
              <a:rPr lang="ru-RU" sz="1600" dirty="0" err="1">
                <a:solidFill>
                  <a:srgbClr val="0070C0"/>
                </a:solidFill>
                <a:cs typeface="Arial" charset="0"/>
              </a:rPr>
              <a:t>атм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 (</a:t>
            </a:r>
            <a:r>
              <a:rPr lang="ru-RU" sz="1600" dirty="0">
                <a:solidFill>
                  <a:srgbClr val="0070C0"/>
                </a:solidFill>
                <a:cs typeface="Arial" charset="0"/>
              </a:rPr>
              <a:t>проект ФАНИ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1703" y="-11070"/>
            <a:ext cx="7091363" cy="1057275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Энергоэффективные</a:t>
            </a:r>
            <a:r>
              <a:rPr lang="ru-RU" sz="2700" dirty="0"/>
              <a:t> электролизеры </a:t>
            </a:r>
            <a:r>
              <a:rPr lang="ru-RU" sz="2700" dirty="0" smtClean="0"/>
              <a:t>с твердым </a:t>
            </a:r>
            <a:r>
              <a:rPr lang="ru-RU" sz="2700" dirty="0"/>
              <a:t>полимерным электролитом</a:t>
            </a:r>
            <a:br>
              <a:rPr lang="ru-RU" sz="2700" dirty="0"/>
            </a:br>
            <a:r>
              <a:rPr lang="ru-RU" sz="1800" b="0" dirty="0"/>
              <a:t>(разработка НИЦ «Курчатовский институт», АО «Красная Звезда</a:t>
            </a:r>
            <a:r>
              <a:rPr lang="ru-RU" sz="1800" b="0" dirty="0" smtClean="0"/>
              <a:t>»)</a:t>
            </a:r>
            <a:endParaRPr lang="ru-RU" sz="1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6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&amp;A_Rus_School_24 cop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090" y="1193981"/>
            <a:ext cx="9345851" cy="532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1702" y="181070"/>
            <a:ext cx="6962115" cy="109845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Водородная безопасность      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1214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2649" y="222250"/>
            <a:ext cx="8066662" cy="10572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Дорожная карта развития «Водородной экономики»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49263" y="1103313"/>
            <a:ext cx="9456737" cy="8477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ГК Росатом – выбор нового направления и нового продукта: водород и его экономика.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Дорожная карта: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815881"/>
              </p:ext>
            </p:extLst>
          </p:nvPr>
        </p:nvGraphicFramePr>
        <p:xfrm>
          <a:off x="27159" y="2012748"/>
          <a:ext cx="6604000" cy="454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87665" y="2251047"/>
            <a:ext cx="7230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программа НИОКР по водородной энергетике,  национальная </a:t>
            </a:r>
            <a:r>
              <a:rPr lang="ru-RU" sz="1400" dirty="0" smtClean="0">
                <a:solidFill>
                  <a:srgbClr val="0070C0"/>
                </a:solidFill>
              </a:rPr>
              <a:t>программа,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инвестиционный проект головной АЭТС с ВТГР и ХТЧ для производства </a:t>
            </a:r>
            <a:r>
              <a:rPr lang="ru-RU" sz="1400" dirty="0" smtClean="0">
                <a:solidFill>
                  <a:srgbClr val="0070C0"/>
                </a:solidFill>
              </a:rPr>
              <a:t>Н</a:t>
            </a:r>
            <a:r>
              <a:rPr lang="ru-RU" sz="1400" baseline="-25000" dirty="0" smtClean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0070C0"/>
                </a:solidFill>
              </a:rPr>
              <a:t>,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системы хранения и транспортировки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8560" y="3582927"/>
            <a:ext cx="6149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создание стратегических партнерств с зарубежными поставщиками – «окно возможностей до 2030 года</a:t>
            </a:r>
            <a:r>
              <a:rPr lang="ru-RU" sz="1400" dirty="0" smtClean="0">
                <a:solidFill>
                  <a:srgbClr val="0070C0"/>
                </a:solidFill>
              </a:rPr>
              <a:t>»,</a:t>
            </a:r>
            <a:endParaRPr lang="ru-RU" sz="1400" b="1" u="sng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серийное сооружения </a:t>
            </a:r>
            <a:r>
              <a:rPr lang="ru-RU" sz="1400" dirty="0" smtClean="0">
                <a:solidFill>
                  <a:srgbClr val="0070C0"/>
                </a:solidFill>
              </a:rPr>
              <a:t>АЭТС,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создание системы поставок и распределения </a:t>
            </a:r>
            <a:r>
              <a:rPr lang="ru-RU" sz="1400" dirty="0" smtClean="0">
                <a:solidFill>
                  <a:srgbClr val="0070C0"/>
                </a:solidFill>
              </a:rPr>
              <a:t>Н</a:t>
            </a:r>
            <a:r>
              <a:rPr lang="ru-RU" sz="1400" baseline="-25000" dirty="0" smtClean="0">
                <a:solidFill>
                  <a:srgbClr val="0070C0"/>
                </a:solidFill>
              </a:rPr>
              <a:t>2</a:t>
            </a:r>
            <a:r>
              <a:rPr lang="ru-RU" sz="1400" dirty="0" smtClean="0">
                <a:solidFill>
                  <a:srgbClr val="0070C0"/>
                </a:solidFill>
              </a:rPr>
              <a:t>,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потребление, распространение, </a:t>
            </a:r>
            <a:r>
              <a:rPr lang="ru-RU" sz="1400" dirty="0" smtClean="0">
                <a:solidFill>
                  <a:srgbClr val="0070C0"/>
                </a:solidFill>
              </a:rPr>
              <a:t>хранение,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тиражирование ТЭ в быту и промышленности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2283" y="5337254"/>
            <a:ext cx="4953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масштабное экологически чистое производство </a:t>
            </a:r>
            <a:r>
              <a:rPr lang="ru-RU" sz="1400" dirty="0" smtClean="0">
                <a:solidFill>
                  <a:srgbClr val="0070C0"/>
                </a:solidFill>
              </a:rPr>
              <a:t>водорода,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инфраструктура водородной </a:t>
            </a:r>
            <a:r>
              <a:rPr lang="ru-RU" sz="1400" dirty="0" smtClean="0">
                <a:solidFill>
                  <a:srgbClr val="0070C0"/>
                </a:solidFill>
              </a:rPr>
              <a:t>энергетики,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роль основного средства передачи </a:t>
            </a:r>
            <a:r>
              <a:rPr lang="ru-RU" sz="1400" dirty="0" smtClean="0">
                <a:solidFill>
                  <a:srgbClr val="0070C0"/>
                </a:solidFill>
              </a:rPr>
              <a:t>энергии </a:t>
            </a:r>
            <a:r>
              <a:rPr lang="ru-RU" sz="1400" dirty="0">
                <a:solidFill>
                  <a:srgbClr val="0070C0"/>
                </a:solidFill>
              </a:rPr>
              <a:t>переходит к водороду (водородная экономика)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55854" y="4967922"/>
            <a:ext cx="433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u="sng" dirty="0">
                <a:solidFill>
                  <a:srgbClr val="0070C0"/>
                </a:solidFill>
              </a:rPr>
              <a:t>системы поставок и распределения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13052" y="3187889"/>
            <a:ext cx="61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70C0"/>
                </a:solidFill>
              </a:rPr>
              <a:t>инфраструктура Н</a:t>
            </a:r>
            <a:r>
              <a:rPr lang="ru-RU" b="1" u="sng" baseline="-25000" dirty="0">
                <a:solidFill>
                  <a:srgbClr val="0070C0"/>
                </a:solidFill>
              </a:rPr>
              <a:t>2</a:t>
            </a:r>
            <a:r>
              <a:rPr lang="ru-RU" b="1" u="sng" dirty="0">
                <a:solidFill>
                  <a:srgbClr val="0070C0"/>
                </a:solidFill>
              </a:rPr>
              <a:t> и стратегические партнерства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2493" y="1851460"/>
            <a:ext cx="496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u="sng" dirty="0">
                <a:solidFill>
                  <a:srgbClr val="0070C0"/>
                </a:solidFill>
              </a:rPr>
              <a:t>развитие атомно-водородной энергетики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4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0627" y="1498453"/>
            <a:ext cx="6884986" cy="275006"/>
          </a:xfrm>
          <a:prstGeom prst="rect">
            <a:avLst/>
          </a:prstGeom>
        </p:spPr>
        <p:txBody>
          <a:bodyPr wrap="square" lIns="74224" tIns="37113" rIns="74224" bIns="37113">
            <a:spAutoFit/>
          </a:bodyPr>
          <a:lstStyle/>
          <a:p>
            <a:pPr algn="just" defTabSz="742693">
              <a:spcAft>
                <a:spcPts val="244"/>
              </a:spcAft>
              <a:buClr>
                <a:srgbClr val="0065A4"/>
              </a:buClr>
            </a:pPr>
            <a:r>
              <a:rPr lang="ru-RU" sz="1300" b="1" dirty="0">
                <a:solidFill>
                  <a:srgbClr val="58595B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3597" y="555165"/>
            <a:ext cx="6959600" cy="3914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29237" rIns="0" bIns="2923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Международное сотрудничество </a:t>
            </a:r>
            <a:endParaRPr lang="ru-RU" i="1" dirty="0">
              <a:ea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308" y="1197068"/>
            <a:ext cx="9170125" cy="4645433"/>
          </a:xfrm>
          <a:prstGeom prst="rect">
            <a:avLst/>
          </a:prstGeom>
        </p:spPr>
        <p:txBody>
          <a:bodyPr wrap="square" lIns="74224" tIns="37113" rIns="74224" bIns="37113">
            <a:spAutoFit/>
          </a:bodyPr>
          <a:lstStyle/>
          <a:p>
            <a:pPr defTabSz="742693">
              <a:spcBef>
                <a:spcPts val="1800"/>
              </a:spcBef>
            </a:pPr>
            <a:r>
              <a:rPr lang="ru-RU" b="1" dirty="0">
                <a:solidFill>
                  <a:srgbClr val="0070C0"/>
                </a:solidFill>
              </a:rPr>
              <a:t>Проект крупномасштабного экологически чистого производства водорода </a:t>
            </a:r>
            <a:r>
              <a:rPr lang="ru-RU" dirty="0">
                <a:solidFill>
                  <a:srgbClr val="0070C0"/>
                </a:solidFill>
              </a:rPr>
              <a:t>из природного газа представляет интерес для зарубежных партнеров, особенно для стран АТР, и может разрабатываться с ними как совместный проект. </a:t>
            </a:r>
          </a:p>
          <a:p>
            <a:pPr defTabSz="742693">
              <a:spcBef>
                <a:spcPts val="1800"/>
              </a:spcBef>
            </a:pPr>
            <a:r>
              <a:rPr lang="ru-RU" dirty="0">
                <a:solidFill>
                  <a:srgbClr val="0070C0"/>
                </a:solidFill>
              </a:rPr>
              <a:t>Представляется актуальным выступить с </a:t>
            </a:r>
            <a:r>
              <a:rPr lang="ru-RU" b="1" dirty="0">
                <a:solidFill>
                  <a:srgbClr val="0070C0"/>
                </a:solidFill>
              </a:rPr>
              <a:t>инициативой </a:t>
            </a:r>
            <a:r>
              <a:rPr lang="ru-RU" b="1" dirty="0" smtClean="0">
                <a:solidFill>
                  <a:srgbClr val="0070C0"/>
                </a:solidFill>
              </a:rPr>
              <a:t>создания </a:t>
            </a:r>
            <a:r>
              <a:rPr lang="ru-RU" dirty="0">
                <a:solidFill>
                  <a:srgbClr val="0070C0"/>
                </a:solidFill>
              </a:rPr>
              <a:t>в России </a:t>
            </a:r>
            <a:r>
              <a:rPr lang="ru-RU" dirty="0" smtClean="0">
                <a:solidFill>
                  <a:srgbClr val="0070C0"/>
                </a:solidFill>
              </a:rPr>
              <a:t>Международного  </a:t>
            </a:r>
            <a:r>
              <a:rPr lang="ru-RU" b="1" dirty="0">
                <a:solidFill>
                  <a:srgbClr val="0070C0"/>
                </a:solidFill>
              </a:rPr>
              <a:t>центра </a:t>
            </a:r>
            <a:r>
              <a:rPr lang="ru-RU" dirty="0">
                <a:solidFill>
                  <a:srgbClr val="0070C0"/>
                </a:solidFill>
              </a:rPr>
              <a:t>«Атомный энерготехнологический комплекс на Дальнем Востоке» </a:t>
            </a:r>
            <a:r>
              <a:rPr lang="ru-RU" dirty="0" smtClean="0">
                <a:solidFill>
                  <a:srgbClr val="0070C0"/>
                </a:solidFill>
              </a:rPr>
              <a:t>с участием стран АТР. Одним из ключевых  должен быть   проект </a:t>
            </a:r>
            <a:r>
              <a:rPr lang="ru-RU" dirty="0">
                <a:solidFill>
                  <a:srgbClr val="0070C0"/>
                </a:solidFill>
              </a:rPr>
              <a:t>«Атомный энерготехнологический комплекс с модульными ВТГР для производства водорода из природного газа».  </a:t>
            </a:r>
          </a:p>
          <a:p>
            <a:pPr defTabSz="742693">
              <a:spcBef>
                <a:spcPts val="1800"/>
              </a:spcBef>
            </a:pPr>
            <a:r>
              <a:rPr lang="ru-RU" dirty="0">
                <a:solidFill>
                  <a:srgbClr val="0070C0"/>
                </a:solidFill>
              </a:rPr>
              <a:t>Среди стран АТР одним из </a:t>
            </a:r>
            <a:r>
              <a:rPr lang="ru-RU" b="1" dirty="0">
                <a:solidFill>
                  <a:srgbClr val="0070C0"/>
                </a:solidFill>
              </a:rPr>
              <a:t>наиболее  заинтересованных партнеров  </a:t>
            </a:r>
            <a:r>
              <a:rPr lang="ru-RU" dirty="0">
                <a:solidFill>
                  <a:srgbClr val="0070C0"/>
                </a:solidFill>
              </a:rPr>
              <a:t>может быть </a:t>
            </a:r>
            <a:r>
              <a:rPr lang="ru-RU" b="1" dirty="0">
                <a:solidFill>
                  <a:srgbClr val="0070C0"/>
                </a:solidFill>
              </a:rPr>
              <a:t>Япония</a:t>
            </a:r>
            <a:r>
              <a:rPr lang="ru-RU" dirty="0">
                <a:solidFill>
                  <a:srgbClr val="0070C0"/>
                </a:solidFill>
              </a:rPr>
              <a:t>, учитывая ее намерение   отказаться от сжигания углеводородов  с переходом   на использование водорода.   </a:t>
            </a:r>
          </a:p>
          <a:p>
            <a:pPr defTabSz="742693">
              <a:spcBef>
                <a:spcPts val="1800"/>
              </a:spcBef>
            </a:pPr>
            <a:r>
              <a:rPr lang="ru-RU" b="1" dirty="0">
                <a:solidFill>
                  <a:srgbClr val="0070C0"/>
                </a:solidFill>
              </a:rPr>
              <a:t>Участие</a:t>
            </a:r>
            <a:r>
              <a:rPr lang="ru-RU" dirty="0">
                <a:solidFill>
                  <a:srgbClr val="0070C0"/>
                </a:solidFill>
              </a:rPr>
              <a:t> в международном сотрудничестве </a:t>
            </a:r>
            <a:r>
              <a:rPr lang="en-US" dirty="0">
                <a:solidFill>
                  <a:srgbClr val="0070C0"/>
                </a:solidFill>
              </a:rPr>
              <a:t>(Hydrogen Council) </a:t>
            </a:r>
            <a:r>
              <a:rPr lang="ru-RU" dirty="0">
                <a:solidFill>
                  <a:srgbClr val="0070C0"/>
                </a:solidFill>
              </a:rPr>
              <a:t> по водородным технологиям и топливным </a:t>
            </a:r>
            <a:r>
              <a:rPr lang="ru-RU" dirty="0" smtClean="0">
                <a:solidFill>
                  <a:srgbClr val="0070C0"/>
                </a:solidFill>
              </a:rPr>
              <a:t>элементам будет способствовать  привлечению  </a:t>
            </a:r>
            <a:r>
              <a:rPr lang="ru-RU" dirty="0">
                <a:solidFill>
                  <a:srgbClr val="0070C0"/>
                </a:solidFill>
              </a:rPr>
              <a:t>внешних и внутренних инвесторов, откроет новые возможности для зарубежного бизнеса. 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9846" y="1283503"/>
            <a:ext cx="352451" cy="352453"/>
            <a:chOff x="4458" y="2977"/>
            <a:chExt cx="195" cy="195"/>
          </a:xfrm>
        </p:grpSpPr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458" y="2977"/>
              <a:ext cx="195" cy="19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 rot="18830239">
              <a:off x="4491" y="3016"/>
              <a:ext cx="115" cy="116"/>
            </a:xfrm>
            <a:custGeom>
              <a:avLst/>
              <a:gdLst>
                <a:gd name="T0" fmla="*/ 0 w 516"/>
                <a:gd name="T1" fmla="*/ 520 h 520"/>
                <a:gd name="T2" fmla="*/ 516 w 516"/>
                <a:gd name="T3" fmla="*/ 520 h 520"/>
                <a:gd name="T4" fmla="*/ 516 w 516"/>
                <a:gd name="T5" fmla="*/ 4 h 520"/>
                <a:gd name="T6" fmla="*/ 353 w 516"/>
                <a:gd name="T7" fmla="*/ 5 h 520"/>
                <a:gd name="T8" fmla="*/ 353 w 516"/>
                <a:gd name="T9" fmla="*/ 242 h 520"/>
                <a:gd name="T10" fmla="*/ 119 w 516"/>
                <a:gd name="T11" fmla="*/ 0 h 520"/>
                <a:gd name="T12" fmla="*/ 0 w 516"/>
                <a:gd name="T13" fmla="*/ 117 h 520"/>
                <a:gd name="T14" fmla="*/ 234 w 516"/>
                <a:gd name="T15" fmla="*/ 356 h 520"/>
                <a:gd name="T16" fmla="*/ 0 w 516"/>
                <a:gd name="T17" fmla="*/ 356 h 520"/>
                <a:gd name="T18" fmla="*/ 0 w 516"/>
                <a:gd name="T19" fmla="*/ 520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6"/>
                <a:gd name="T31" fmla="*/ 0 h 520"/>
                <a:gd name="T32" fmla="*/ 516 w 516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6" h="520">
                  <a:moveTo>
                    <a:pt x="0" y="520"/>
                  </a:moveTo>
                  <a:lnTo>
                    <a:pt x="516" y="520"/>
                  </a:lnTo>
                  <a:lnTo>
                    <a:pt x="516" y="4"/>
                  </a:lnTo>
                  <a:lnTo>
                    <a:pt x="353" y="5"/>
                  </a:lnTo>
                  <a:lnTo>
                    <a:pt x="353" y="242"/>
                  </a:lnTo>
                  <a:lnTo>
                    <a:pt x="119" y="0"/>
                  </a:lnTo>
                  <a:lnTo>
                    <a:pt x="0" y="117"/>
                  </a:lnTo>
                  <a:lnTo>
                    <a:pt x="234" y="356"/>
                  </a:lnTo>
                  <a:lnTo>
                    <a:pt x="0" y="356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59845" y="2312374"/>
            <a:ext cx="352451" cy="352453"/>
            <a:chOff x="4458" y="2977"/>
            <a:chExt cx="195" cy="195"/>
          </a:xfrm>
        </p:grpSpPr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4458" y="2977"/>
              <a:ext cx="195" cy="19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 rot="18830239">
              <a:off x="4491" y="3016"/>
              <a:ext cx="115" cy="116"/>
            </a:xfrm>
            <a:custGeom>
              <a:avLst/>
              <a:gdLst>
                <a:gd name="T0" fmla="*/ 0 w 516"/>
                <a:gd name="T1" fmla="*/ 520 h 520"/>
                <a:gd name="T2" fmla="*/ 516 w 516"/>
                <a:gd name="T3" fmla="*/ 520 h 520"/>
                <a:gd name="T4" fmla="*/ 516 w 516"/>
                <a:gd name="T5" fmla="*/ 4 h 520"/>
                <a:gd name="T6" fmla="*/ 353 w 516"/>
                <a:gd name="T7" fmla="*/ 5 h 520"/>
                <a:gd name="T8" fmla="*/ 353 w 516"/>
                <a:gd name="T9" fmla="*/ 242 h 520"/>
                <a:gd name="T10" fmla="*/ 119 w 516"/>
                <a:gd name="T11" fmla="*/ 0 h 520"/>
                <a:gd name="T12" fmla="*/ 0 w 516"/>
                <a:gd name="T13" fmla="*/ 117 h 520"/>
                <a:gd name="T14" fmla="*/ 234 w 516"/>
                <a:gd name="T15" fmla="*/ 356 h 520"/>
                <a:gd name="T16" fmla="*/ 0 w 516"/>
                <a:gd name="T17" fmla="*/ 356 h 520"/>
                <a:gd name="T18" fmla="*/ 0 w 516"/>
                <a:gd name="T19" fmla="*/ 520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6"/>
                <a:gd name="T31" fmla="*/ 0 h 520"/>
                <a:gd name="T32" fmla="*/ 516 w 516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6" h="520">
                  <a:moveTo>
                    <a:pt x="0" y="520"/>
                  </a:moveTo>
                  <a:lnTo>
                    <a:pt x="516" y="520"/>
                  </a:lnTo>
                  <a:lnTo>
                    <a:pt x="516" y="4"/>
                  </a:lnTo>
                  <a:lnTo>
                    <a:pt x="353" y="5"/>
                  </a:lnTo>
                  <a:lnTo>
                    <a:pt x="353" y="242"/>
                  </a:lnTo>
                  <a:lnTo>
                    <a:pt x="119" y="0"/>
                  </a:lnTo>
                  <a:lnTo>
                    <a:pt x="0" y="117"/>
                  </a:lnTo>
                  <a:lnTo>
                    <a:pt x="234" y="356"/>
                  </a:lnTo>
                  <a:lnTo>
                    <a:pt x="0" y="356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56478" y="4995535"/>
            <a:ext cx="352451" cy="352453"/>
            <a:chOff x="4458" y="2977"/>
            <a:chExt cx="195" cy="195"/>
          </a:xfrm>
        </p:grpSpPr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4458" y="2977"/>
              <a:ext cx="195" cy="19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 rot="18830239">
              <a:off x="4491" y="3016"/>
              <a:ext cx="115" cy="116"/>
            </a:xfrm>
            <a:custGeom>
              <a:avLst/>
              <a:gdLst>
                <a:gd name="T0" fmla="*/ 0 w 516"/>
                <a:gd name="T1" fmla="*/ 520 h 520"/>
                <a:gd name="T2" fmla="*/ 516 w 516"/>
                <a:gd name="T3" fmla="*/ 520 h 520"/>
                <a:gd name="T4" fmla="*/ 516 w 516"/>
                <a:gd name="T5" fmla="*/ 4 h 520"/>
                <a:gd name="T6" fmla="*/ 353 w 516"/>
                <a:gd name="T7" fmla="*/ 5 h 520"/>
                <a:gd name="T8" fmla="*/ 353 w 516"/>
                <a:gd name="T9" fmla="*/ 242 h 520"/>
                <a:gd name="T10" fmla="*/ 119 w 516"/>
                <a:gd name="T11" fmla="*/ 0 h 520"/>
                <a:gd name="T12" fmla="*/ 0 w 516"/>
                <a:gd name="T13" fmla="*/ 117 h 520"/>
                <a:gd name="T14" fmla="*/ 234 w 516"/>
                <a:gd name="T15" fmla="*/ 356 h 520"/>
                <a:gd name="T16" fmla="*/ 0 w 516"/>
                <a:gd name="T17" fmla="*/ 356 h 520"/>
                <a:gd name="T18" fmla="*/ 0 w 516"/>
                <a:gd name="T19" fmla="*/ 520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6"/>
                <a:gd name="T31" fmla="*/ 0 h 520"/>
                <a:gd name="T32" fmla="*/ 516 w 516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6" h="520">
                  <a:moveTo>
                    <a:pt x="0" y="520"/>
                  </a:moveTo>
                  <a:lnTo>
                    <a:pt x="516" y="520"/>
                  </a:lnTo>
                  <a:lnTo>
                    <a:pt x="516" y="4"/>
                  </a:lnTo>
                  <a:lnTo>
                    <a:pt x="353" y="5"/>
                  </a:lnTo>
                  <a:lnTo>
                    <a:pt x="353" y="242"/>
                  </a:lnTo>
                  <a:lnTo>
                    <a:pt x="119" y="0"/>
                  </a:lnTo>
                  <a:lnTo>
                    <a:pt x="0" y="117"/>
                  </a:lnTo>
                  <a:lnTo>
                    <a:pt x="234" y="356"/>
                  </a:lnTo>
                  <a:lnTo>
                    <a:pt x="0" y="356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56478" y="3937106"/>
            <a:ext cx="352451" cy="352453"/>
            <a:chOff x="4458" y="2977"/>
            <a:chExt cx="195" cy="195"/>
          </a:xfrm>
        </p:grpSpPr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458" y="2977"/>
              <a:ext cx="195" cy="19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 rot="18830239">
              <a:off x="4491" y="3016"/>
              <a:ext cx="115" cy="116"/>
            </a:xfrm>
            <a:custGeom>
              <a:avLst/>
              <a:gdLst>
                <a:gd name="T0" fmla="*/ 0 w 516"/>
                <a:gd name="T1" fmla="*/ 520 h 520"/>
                <a:gd name="T2" fmla="*/ 516 w 516"/>
                <a:gd name="T3" fmla="*/ 520 h 520"/>
                <a:gd name="T4" fmla="*/ 516 w 516"/>
                <a:gd name="T5" fmla="*/ 4 h 520"/>
                <a:gd name="T6" fmla="*/ 353 w 516"/>
                <a:gd name="T7" fmla="*/ 5 h 520"/>
                <a:gd name="T8" fmla="*/ 353 w 516"/>
                <a:gd name="T9" fmla="*/ 242 h 520"/>
                <a:gd name="T10" fmla="*/ 119 w 516"/>
                <a:gd name="T11" fmla="*/ 0 h 520"/>
                <a:gd name="T12" fmla="*/ 0 w 516"/>
                <a:gd name="T13" fmla="*/ 117 h 520"/>
                <a:gd name="T14" fmla="*/ 234 w 516"/>
                <a:gd name="T15" fmla="*/ 356 h 520"/>
                <a:gd name="T16" fmla="*/ 0 w 516"/>
                <a:gd name="T17" fmla="*/ 356 h 520"/>
                <a:gd name="T18" fmla="*/ 0 w 516"/>
                <a:gd name="T19" fmla="*/ 520 h 5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6"/>
                <a:gd name="T31" fmla="*/ 0 h 520"/>
                <a:gd name="T32" fmla="*/ 516 w 516"/>
                <a:gd name="T33" fmla="*/ 520 h 5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6" h="520">
                  <a:moveTo>
                    <a:pt x="0" y="520"/>
                  </a:moveTo>
                  <a:lnTo>
                    <a:pt x="516" y="520"/>
                  </a:lnTo>
                  <a:lnTo>
                    <a:pt x="516" y="4"/>
                  </a:lnTo>
                  <a:lnTo>
                    <a:pt x="353" y="5"/>
                  </a:lnTo>
                  <a:lnTo>
                    <a:pt x="353" y="242"/>
                  </a:lnTo>
                  <a:lnTo>
                    <a:pt x="119" y="0"/>
                  </a:lnTo>
                  <a:lnTo>
                    <a:pt x="0" y="117"/>
                  </a:lnTo>
                  <a:lnTo>
                    <a:pt x="234" y="356"/>
                  </a:lnTo>
                  <a:lnTo>
                    <a:pt x="0" y="356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8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4543" y="584689"/>
            <a:ext cx="8361405" cy="33239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 Программа «Водородная энергетика»</a:t>
            </a:r>
            <a:endParaRPr lang="ru-RU" b="1" i="1" kern="1200" dirty="0">
              <a:ea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0819131"/>
              </p:ext>
            </p:extLst>
          </p:nvPr>
        </p:nvGraphicFramePr>
        <p:xfrm>
          <a:off x="188377" y="1184124"/>
          <a:ext cx="9717623" cy="141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19496"/>
              </p:ext>
            </p:extLst>
          </p:nvPr>
        </p:nvGraphicFramePr>
        <p:xfrm>
          <a:off x="100874" y="2830284"/>
          <a:ext cx="9718040" cy="374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5834"/>
                <a:gridCol w="6762206"/>
              </a:tblGrid>
              <a:tr h="88827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4"/>
                          </a:solidFill>
                        </a:rPr>
                        <a:t>Дивизионы и предприятия ГК «</a:t>
                      </a:r>
                      <a:r>
                        <a:rPr lang="ru-RU" sz="1600" b="0" dirty="0" err="1" smtClean="0">
                          <a:solidFill>
                            <a:schemeClr val="accent4"/>
                          </a:solidFill>
                        </a:rPr>
                        <a:t>Росатом</a:t>
                      </a:r>
                      <a:r>
                        <a:rPr lang="ru-RU" sz="1600" b="0" dirty="0" smtClean="0">
                          <a:solidFill>
                            <a:schemeClr val="accent4"/>
                          </a:solidFill>
                        </a:rPr>
                        <a:t>»</a:t>
                      </a:r>
                      <a:endParaRPr lang="ru-RU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Росэнергоатом, ТВЭЛ,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Энергомаш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, ТЕХСНАБ,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Русатом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 Оверсиз, ОКБМ Африкантов, ВНИИНМ, НИИ НПО «Луч», ФЭИ,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НИИГрафит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, НИИАР, ИРМ, РАСУ, ЭЛЕРОН, РФЯЦ-ВНИИЭФ, РФЯЦ-ВНИИТФ и др.</a:t>
                      </a:r>
                      <a:endParaRPr lang="ru-RU" sz="16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688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4"/>
                          </a:solidFill>
                        </a:rPr>
                        <a:t>Институты РАН </a:t>
                      </a:r>
                      <a:endParaRPr lang="ru-RU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ИБРАЭ РАН, ОИВТ РАН, ИВТЭ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УрО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 РАН, ИМАШ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УрО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 РАН, ИФТТ РАН, ИПХФ РАН, ИПТМ РАН, ИНЭОС РАН, Институт катализа РАН им.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Г.К.Борескова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 Крыловский государственный научный центр и др.)</a:t>
                      </a:r>
                      <a:endParaRPr lang="ru-RU" sz="16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2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4"/>
                          </a:solidFill>
                        </a:rPr>
                        <a:t>Университеты</a:t>
                      </a:r>
                      <a:endParaRPr lang="ru-RU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МИФИ, МГУ,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УрФУ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, ТПИ, НГ ПИ</a:t>
                      </a:r>
                      <a:endParaRPr lang="ru-RU" sz="16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4"/>
                          </a:solidFill>
                        </a:rPr>
                        <a:t>Компании по технологии Н</a:t>
                      </a:r>
                      <a:r>
                        <a:rPr lang="ru-RU" sz="1600" b="0" baseline="-25000" dirty="0" smtClean="0">
                          <a:solidFill>
                            <a:schemeClr val="accent4"/>
                          </a:solidFill>
                        </a:rPr>
                        <a:t>2</a:t>
                      </a:r>
                      <a:r>
                        <a:rPr lang="ru-RU" sz="1600" b="0" dirty="0" smtClean="0">
                          <a:solidFill>
                            <a:schemeClr val="accent4"/>
                          </a:solidFill>
                        </a:rPr>
                        <a:t>-топливных элементов</a:t>
                      </a:r>
                      <a:endParaRPr lang="ru-RU" sz="16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«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Ядертех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»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Сколково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, АО «ГК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ИнЭнерджи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», ООО «Эй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Ти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</a:rPr>
                        <a:t>Энерджи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» и зарубежные компании</a:t>
                      </a:r>
                      <a:endParaRPr lang="ru-RU" sz="16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1305">
                <a:tc gridSpan="2">
                  <a:txBody>
                    <a:bodyPr/>
                    <a:lstStyle/>
                    <a:p>
                      <a:pPr marL="0" indent="0" defTabSz="685580">
                        <a:lnSpc>
                          <a:spcPct val="10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</a:rPr>
                        <a:t>Предприятия «Газпрома» – технологии подготовки и переработки газа, хранение, транспортировка и распределение водорода</a:t>
                      </a:r>
                      <a:endParaRPr lang="ru-RU" sz="16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1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0624" y="1235538"/>
            <a:ext cx="6884986" cy="312456"/>
          </a:xfrm>
          <a:prstGeom prst="rect">
            <a:avLst/>
          </a:prstGeom>
        </p:spPr>
        <p:txBody>
          <a:bodyPr wrap="square" lIns="84325" tIns="42163" rIns="84325" bIns="42163">
            <a:spAutoFit/>
          </a:bodyPr>
          <a:lstStyle/>
          <a:p>
            <a:pPr algn="just" defTabSz="843791">
              <a:spcAft>
                <a:spcPts val="277"/>
              </a:spcAft>
              <a:buClr>
                <a:srgbClr val="0065A4"/>
              </a:buClr>
            </a:pPr>
            <a:r>
              <a:rPr lang="ru-RU" sz="1477" b="1" dirty="0">
                <a:solidFill>
                  <a:srgbClr val="58595B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86420" y="477449"/>
            <a:ext cx="6776974" cy="502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33220" rIns="0" bIns="332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041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084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12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16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</a:rPr>
              <a:t>Выводы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459825" y="1235538"/>
            <a:ext cx="9109688" cy="5065674"/>
          </a:xfrm>
        </p:spPr>
        <p:txBody>
          <a:bodyPr>
            <a:normAutofit fontScale="92500" lnSpcReduction="20000"/>
          </a:bodyPr>
          <a:lstStyle/>
          <a:p>
            <a:pPr marL="263776" indent="-263776">
              <a:lnSpc>
                <a:spcPct val="124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70C0"/>
                </a:solidFill>
              </a:rPr>
              <a:t>Водородная экономика (широкомасштабное производство и потребление водорода) -  нацелена  на решение </a:t>
            </a:r>
            <a:r>
              <a:rPr lang="ru-RU" sz="1900" b="1" dirty="0" smtClean="0">
                <a:solidFill>
                  <a:srgbClr val="0070C0"/>
                </a:solidFill>
              </a:rPr>
              <a:t>глобальных  </a:t>
            </a:r>
            <a:r>
              <a:rPr lang="ru-RU" sz="1900" b="1" dirty="0">
                <a:solidFill>
                  <a:srgbClr val="0070C0"/>
                </a:solidFill>
              </a:rPr>
              <a:t>задач декарбонизации и ресурсообеспеченности  развития общества </a:t>
            </a:r>
          </a:p>
          <a:p>
            <a:pPr marL="263776" indent="-263776">
              <a:lnSpc>
                <a:spcPct val="124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70C0"/>
                </a:solidFill>
              </a:rPr>
              <a:t>Новым ключевым  продуктом  </a:t>
            </a:r>
            <a:r>
              <a:rPr lang="ru-RU" sz="1900" b="1" dirty="0" smtClean="0">
                <a:solidFill>
                  <a:srgbClr val="0070C0"/>
                </a:solidFill>
              </a:rPr>
              <a:t>Госкорпорации </a:t>
            </a:r>
            <a:r>
              <a:rPr lang="ru-RU" sz="1900" b="1" dirty="0">
                <a:solidFill>
                  <a:srgbClr val="0070C0"/>
                </a:solidFill>
              </a:rPr>
              <a:t>«Росатом»    должен стать  водород:  потребности и рынок  водорода сравнимы в энергетическом эквиваленте с традиционным  продуктом Росатома  </a:t>
            </a:r>
            <a:r>
              <a:rPr lang="ru-RU" sz="1900" b="1" dirty="0" smtClean="0">
                <a:solidFill>
                  <a:srgbClr val="0070C0"/>
                </a:solidFill>
              </a:rPr>
              <a:t>электроэнергией </a:t>
            </a:r>
            <a:endParaRPr lang="ru-RU" sz="1900" b="1" dirty="0">
              <a:solidFill>
                <a:srgbClr val="0070C0"/>
              </a:solidFill>
            </a:endParaRPr>
          </a:p>
          <a:p>
            <a:pPr marL="263776" indent="-263776">
              <a:lnSpc>
                <a:spcPct val="124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70C0"/>
                </a:solidFill>
              </a:rPr>
              <a:t>Для реализации этого высокотехнологичного направления Россия  имеет  необходимые сырьевые ресурсы  и знания,  накопленные в процессе многолетних исследований и разработок атомно-водородной энергетики </a:t>
            </a:r>
          </a:p>
          <a:p>
            <a:pPr marL="263776" indent="-263776">
              <a:lnSpc>
                <a:spcPct val="124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70C0"/>
                </a:solidFill>
              </a:rPr>
              <a:t>Проект атомной энерготехнологической станции экологически чистого атомного  производства водорода из воды и природного газа представляют интерес для участия зарубежных партнеров </a:t>
            </a:r>
          </a:p>
          <a:p>
            <a:pPr marL="263776" indent="-263776">
              <a:lnSpc>
                <a:spcPct val="124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70C0"/>
                </a:solidFill>
              </a:rPr>
              <a:t>Атомно-водородная энергетика – стабильный путь для глобального энергетического перехода и технологического прорыва. Развитие  водородной энергетики – важный элемент в решении  задачи  о вхождении ГК «Росатом» в </a:t>
            </a:r>
            <a:r>
              <a:rPr lang="ru-RU" sz="1900" b="1" dirty="0" smtClean="0">
                <a:solidFill>
                  <a:srgbClr val="0070C0"/>
                </a:solidFill>
              </a:rPr>
              <a:t>число </a:t>
            </a:r>
            <a:r>
              <a:rPr lang="ru-RU" sz="1900" b="1" dirty="0">
                <a:solidFill>
                  <a:srgbClr val="0070C0"/>
                </a:solidFill>
              </a:rPr>
              <a:t>технологических лидеров </a:t>
            </a:r>
            <a:r>
              <a:rPr lang="ru-RU" sz="1900" b="1" dirty="0" smtClean="0">
                <a:solidFill>
                  <a:srgbClr val="0070C0"/>
                </a:solidFill>
              </a:rPr>
              <a:t>мира</a:t>
            </a:r>
            <a:endParaRPr lang="ru-RU" sz="1900" b="1" dirty="0">
              <a:solidFill>
                <a:srgbClr val="0070C0"/>
              </a:solidFill>
            </a:endParaRPr>
          </a:p>
          <a:p>
            <a:pPr marL="263776" indent="-263776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1662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52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0624" y="1235538"/>
            <a:ext cx="6884986" cy="312456"/>
          </a:xfrm>
          <a:prstGeom prst="rect">
            <a:avLst/>
          </a:prstGeom>
        </p:spPr>
        <p:txBody>
          <a:bodyPr wrap="square" lIns="84325" tIns="42163" rIns="84325" bIns="42163">
            <a:spAutoFit/>
          </a:bodyPr>
          <a:lstStyle/>
          <a:p>
            <a:pPr algn="just" defTabSz="843791">
              <a:spcAft>
                <a:spcPts val="277"/>
              </a:spcAft>
              <a:buClr>
                <a:srgbClr val="0065A4"/>
              </a:buClr>
            </a:pPr>
            <a:r>
              <a:rPr lang="ru-RU" sz="1477" b="1" dirty="0">
                <a:solidFill>
                  <a:srgbClr val="58595B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86420" y="522714"/>
            <a:ext cx="6776974" cy="502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33220" rIns="0" bIns="332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041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084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12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16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>
                <a:solidFill>
                  <a:srgbClr val="0065A4"/>
                </a:solidFill>
              </a:rPr>
              <a:t>Предложения 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407412" y="1031747"/>
            <a:ext cx="9380899" cy="5272799"/>
          </a:xfrm>
        </p:spPr>
        <p:txBody>
          <a:bodyPr>
            <a:noAutofit/>
          </a:bodyPr>
          <a:lstStyle/>
          <a:p>
            <a:pPr marL="263776" indent="-263776">
              <a:lnSpc>
                <a:spcPct val="12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</a:rPr>
              <a:t>Включить в число приоритетных направлений научного и технологического развития ГК «Росатом» направление «Разработка и коммерциализация технологий   безопасной, ресурсообеспеченной,  экологически чистой  атомно-водородной  энергетики,  включая  потребление, хранение, распределение и атомное производство водорода»  </a:t>
            </a:r>
          </a:p>
          <a:p>
            <a:pPr marL="263776" indent="-263776">
              <a:lnSpc>
                <a:spcPct val="12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</a:rPr>
              <a:t>С учетом масштаба, социальной значимости, многоплановости направления   водородной энергетики  инициировать принятие Национальной Программы России по этому направлению </a:t>
            </a:r>
          </a:p>
          <a:p>
            <a:pPr marL="263776" indent="-263776">
              <a:lnSpc>
                <a:spcPct val="12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</a:rPr>
              <a:t>Открыть инвестиционный проект – Атомная энерготехнологическая станция с модульными ВТГР для экологически чистого производства водорода из воды и природного газа</a:t>
            </a:r>
          </a:p>
          <a:p>
            <a:pPr marL="263776" indent="-263776">
              <a:lnSpc>
                <a:spcPct val="124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</a:rPr>
              <a:t>С  целью расширения международного сотрудничества в области водородной энергетики войти  ГК «Росатом» в Международный совет по водороду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84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439" y="1300377"/>
            <a:ext cx="8763990" cy="10588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З А Д А Ч А -  </a:t>
            </a:r>
            <a:r>
              <a:rPr lang="ru-RU" sz="2000" b="1" dirty="0">
                <a:solidFill>
                  <a:srgbClr val="0070C0"/>
                </a:solidFill>
                <a:latin typeface="+mj-lt"/>
              </a:rPr>
              <a:t>«Росатом должен стать ведущей технологической компанией нашей планеты,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войти </a:t>
            </a:r>
            <a:r>
              <a:rPr lang="ru-RU" sz="2000" b="1" dirty="0">
                <a:solidFill>
                  <a:srgbClr val="0070C0"/>
                </a:solidFill>
                <a:latin typeface="+mj-lt"/>
              </a:rPr>
              <a:t>в тройку технологических лидеров мира»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7955633"/>
              </p:ext>
            </p:extLst>
          </p:nvPr>
        </p:nvGraphicFramePr>
        <p:xfrm>
          <a:off x="254729" y="3402227"/>
          <a:ext cx="9342351" cy="314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4444" y="2703685"/>
            <a:ext cx="936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</a:rPr>
              <a:t>ВЕКТОР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РЕШЕНИЯ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–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атомно-водородная энергетика</a:t>
            </a:r>
            <a:endParaRPr lang="en-GB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(</a:t>
            </a:r>
            <a:r>
              <a:rPr lang="ru-RU" sz="2000" dirty="0">
                <a:solidFill>
                  <a:srgbClr val="0070C0"/>
                </a:solidFill>
              </a:rPr>
              <a:t>безопасная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обеспеченная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ресурсами, экологически </a:t>
            </a:r>
            <a:r>
              <a:rPr lang="ru-RU" sz="2000" dirty="0">
                <a:solidFill>
                  <a:srgbClr val="0070C0"/>
                </a:solidFill>
              </a:rPr>
              <a:t>чистая)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797" y="231689"/>
            <a:ext cx="869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Задача, вектор решения, технологии,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водород –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новый ключевой  продукт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5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6651" y="3718077"/>
            <a:ext cx="77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/>
                </a:solidFill>
              </a:rPr>
              <a:t>СПАСИБО ЗА ВНИМАНИЕ!</a:t>
            </a:r>
            <a:endParaRPr lang="ru-RU" sz="3200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83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92" y="1049433"/>
            <a:ext cx="68665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Потребление  водорода</a:t>
            </a:r>
          </a:p>
          <a:p>
            <a:pPr lvl="1"/>
            <a:r>
              <a:rPr lang="ru-RU" sz="1600" dirty="0">
                <a:solidFill>
                  <a:srgbClr val="0070C0"/>
                </a:solidFill>
              </a:rPr>
              <a:t>Водород – энергоноситель</a:t>
            </a:r>
          </a:p>
          <a:p>
            <a:pPr marL="975122" lvl="2" indent="-232172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</a:rPr>
              <a:t>Прямое преобразование в ЭЭ (ТЭ)</a:t>
            </a:r>
          </a:p>
          <a:p>
            <a:pPr marL="975122" lvl="2" indent="-232172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</a:rPr>
              <a:t>Транспорт, коммунальный сектор, энергетика 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(</a:t>
            </a:r>
            <a:r>
              <a:rPr lang="ru-RU" sz="1600" dirty="0">
                <a:solidFill>
                  <a:srgbClr val="0070C0"/>
                </a:solidFill>
              </a:rPr>
              <a:t>топливо, накопители, энергоснабжение)</a:t>
            </a:r>
          </a:p>
          <a:p>
            <a:pPr lvl="1"/>
            <a:r>
              <a:rPr lang="ru-RU" sz="1600" dirty="0">
                <a:solidFill>
                  <a:srgbClr val="0070C0"/>
                </a:solidFill>
              </a:rPr>
              <a:t>Водород – химический реагент промышленности</a:t>
            </a:r>
          </a:p>
          <a:p>
            <a:pPr marL="975122" lvl="2" indent="-232172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</a:rPr>
              <a:t>Металлургия, нефтепереработка</a:t>
            </a:r>
            <a:r>
              <a:rPr lang="ru-RU" sz="1600" dirty="0" smtClean="0">
                <a:solidFill>
                  <a:srgbClr val="0070C0"/>
                </a:solidFill>
              </a:rPr>
              <a:t>, химия 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Экологически </a:t>
            </a:r>
            <a:r>
              <a:rPr lang="ru-RU" sz="1600" b="1" dirty="0">
                <a:solidFill>
                  <a:srgbClr val="0070C0"/>
                </a:solidFill>
              </a:rPr>
              <a:t>чистое производство </a:t>
            </a:r>
            <a:r>
              <a:rPr lang="ru-RU" sz="1600" b="1" dirty="0" smtClean="0">
                <a:solidFill>
                  <a:srgbClr val="0070C0"/>
                </a:solidFill>
              </a:rPr>
              <a:t>водорода и его переделов</a:t>
            </a:r>
            <a:endParaRPr lang="ru-RU" sz="1600" b="1" dirty="0">
              <a:solidFill>
                <a:srgbClr val="0070C0"/>
              </a:solidFill>
            </a:endParaRPr>
          </a:p>
          <a:p>
            <a:pPr marL="603647" lvl="1" indent="-232172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Ресурсы:  сырье (вода</a:t>
            </a:r>
            <a:r>
              <a:rPr lang="ru-RU" sz="1600" dirty="0">
                <a:solidFill>
                  <a:srgbClr val="0070C0"/>
                </a:solidFill>
              </a:rPr>
              <a:t>, углероды) + чистая </a:t>
            </a:r>
            <a:r>
              <a:rPr lang="ru-RU" sz="1600" dirty="0" smtClean="0">
                <a:solidFill>
                  <a:srgbClr val="0070C0"/>
                </a:solidFill>
              </a:rPr>
              <a:t>энергия (ВИЭ, атомная -ВТГР) </a:t>
            </a:r>
            <a:endParaRPr lang="ru-RU" sz="1600" dirty="0">
              <a:solidFill>
                <a:srgbClr val="0070C0"/>
              </a:solidFill>
            </a:endParaRPr>
          </a:p>
          <a:p>
            <a:pPr marL="603647" lvl="1" indent="-232172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Продукты: водород и его переделы (аммиак, удобрения, метанол, этилен, …) </a:t>
            </a:r>
            <a:endParaRPr lang="ru-RU" sz="1600" dirty="0">
              <a:solidFill>
                <a:srgbClr val="0070C0"/>
              </a:solidFill>
            </a:endParaRPr>
          </a:p>
          <a:p>
            <a:pPr lvl="1"/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Обращение с водородом</a:t>
            </a:r>
          </a:p>
          <a:p>
            <a:pPr marL="975122" lvl="2" indent="-232172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</a:rPr>
              <a:t>Хранение, транспортировка, распределение, </a:t>
            </a:r>
          </a:p>
          <a:p>
            <a:pPr marL="975122" lvl="2" indent="-232172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</a:rPr>
              <a:t>Безопасность</a:t>
            </a:r>
          </a:p>
          <a:p>
            <a:pPr lvl="2"/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Целевой индикатор</a:t>
            </a:r>
          </a:p>
          <a:p>
            <a:pPr marL="603647" lvl="1" indent="-232172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Декарбонизация производства и потребления энергии, 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неограниченные  ресурсы,  рост доли АЭ в энергобалансе</a:t>
            </a: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H&amp;A_Rus_School_09 cop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2370" y="1120409"/>
            <a:ext cx="1369207" cy="201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&amp;A_Rus_School_09 cop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00621" y="3113919"/>
            <a:ext cx="1863634" cy="143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2439" y="404814"/>
            <a:ext cx="8234361" cy="4894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Водородная экономика / атомно-водородная энергетика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2" name="Picture 6" descr="gt-m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03" y="3062466"/>
            <a:ext cx="1381372" cy="18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ds03.infourok.ru/uploads/ex/0394/0004f91b-6cb0c5fd/img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46281" r="46701" b="14559"/>
          <a:stretch/>
        </p:blipFill>
        <p:spPr bwMode="auto">
          <a:xfrm>
            <a:off x="6536522" y="4952246"/>
            <a:ext cx="2693784" cy="127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0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2600" y="196850"/>
            <a:ext cx="6959600" cy="6635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ea typeface="Calibri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</a:rPr>
              <a:t>Атомно-водородная </a:t>
            </a:r>
            <a:r>
              <a:rPr lang="ru-RU" sz="2400" b="1" dirty="0" smtClean="0">
                <a:solidFill>
                  <a:srgbClr val="0070C0"/>
                </a:solidFill>
                <a:ea typeface="Calibri" pitchFamily="34" charset="0"/>
              </a:rPr>
              <a:t>энергетика в СССР</a:t>
            </a:r>
            <a:br>
              <a:rPr lang="ru-RU" sz="2400" b="1" dirty="0" smtClean="0">
                <a:solidFill>
                  <a:srgbClr val="0070C0"/>
                </a:solidFill>
                <a:ea typeface="Calibri" pitchFamily="34" charset="0"/>
              </a:rPr>
            </a:br>
            <a:r>
              <a:rPr lang="ru-RU" sz="2400" b="0" dirty="0" smtClean="0">
                <a:solidFill>
                  <a:srgbClr val="0070C0"/>
                </a:solidFill>
                <a:ea typeface="Calibri" pitchFamily="34" charset="0"/>
              </a:rPr>
              <a:t>(</a:t>
            </a:r>
            <a:r>
              <a:rPr lang="ru-RU" sz="2400" b="0" i="1" dirty="0" smtClean="0">
                <a:solidFill>
                  <a:srgbClr val="0070C0"/>
                </a:solidFill>
                <a:ea typeface="Calibri" pitchFamily="34" charset="0"/>
              </a:rPr>
              <a:t>база знаний, </a:t>
            </a:r>
            <a:r>
              <a:rPr lang="ru-RU" b="0" i="1" dirty="0" smtClean="0">
                <a:solidFill>
                  <a:srgbClr val="0070C0"/>
                </a:solidFill>
                <a:ea typeface="Calibri" pitchFamily="34" charset="0"/>
              </a:rPr>
              <a:t>технологии, проекты</a:t>
            </a:r>
            <a:r>
              <a:rPr lang="ru-RU" sz="2400" b="0" i="1" dirty="0" smtClean="0">
                <a:solidFill>
                  <a:srgbClr val="0070C0"/>
                </a:solidFill>
                <a:ea typeface="Calibri" pitchFamily="34" charset="0"/>
              </a:rPr>
              <a:t>)</a:t>
            </a:r>
            <a:endParaRPr lang="ru-RU" sz="2400" b="0" i="1" dirty="0">
              <a:solidFill>
                <a:srgbClr val="0070C0"/>
              </a:solidFill>
              <a:ea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3054" y="1088736"/>
            <a:ext cx="6643830" cy="505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58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70-е годы </a:t>
            </a:r>
            <a:r>
              <a:rPr lang="ru-RU" b="1" dirty="0">
                <a:solidFill>
                  <a:srgbClr val="0070C0"/>
                </a:solidFill>
              </a:rPr>
              <a:t>ХХ века   </a:t>
            </a: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принята  программа «Водородная энергетика</a:t>
            </a:r>
            <a:r>
              <a:rPr lang="ru-RU" b="1" dirty="0" smtClean="0">
                <a:solidFill>
                  <a:srgbClr val="0070C0"/>
                </a:solidFill>
              </a:rPr>
              <a:t>». Координатор - Комиссия </a:t>
            </a:r>
            <a:r>
              <a:rPr lang="ru-RU" b="1" dirty="0">
                <a:solidFill>
                  <a:srgbClr val="0070C0"/>
                </a:solidFill>
              </a:rPr>
              <a:t>по водородной энергетике АН СССР.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685800" lvl="1" indent="-22860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</a:endParaRPr>
          </a:p>
          <a:p>
            <a:pPr marL="800100" lvl="1" indent="-342900" algn="just" defTabSz="91408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В рамках программы МСМ  разработал: </a:t>
            </a:r>
          </a:p>
          <a:p>
            <a:pPr marL="2171700" lvl="4" indent="-342900" defTabSz="91408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Технические проекты атомных энерготехнологических станций </a:t>
            </a:r>
            <a:r>
              <a:rPr lang="ru-RU" b="1" dirty="0" smtClean="0">
                <a:solidFill>
                  <a:srgbClr val="0070C0"/>
                </a:solidFill>
              </a:rPr>
              <a:t>с </a:t>
            </a:r>
            <a:r>
              <a:rPr lang="ru-RU" b="1" dirty="0">
                <a:solidFill>
                  <a:srgbClr val="0070C0"/>
                </a:solidFill>
              </a:rPr>
              <a:t>высокотемпературными газоохлаждаемыми реакторами (АЭТС с ВТГР): ВГ-400, </a:t>
            </a:r>
            <a:r>
              <a:rPr lang="ru-RU" b="1" dirty="0" smtClean="0">
                <a:solidFill>
                  <a:srgbClr val="0070C0"/>
                </a:solidFill>
              </a:rPr>
              <a:t>ВГМ </a:t>
            </a:r>
            <a:endParaRPr lang="ru-RU" b="1" dirty="0">
              <a:solidFill>
                <a:srgbClr val="0070C0"/>
              </a:solidFill>
            </a:endParaRPr>
          </a:p>
          <a:p>
            <a:pPr marL="2171700" lvl="4" indent="-342900" defTabSz="91408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Керамическое высокотемпературное </a:t>
            </a:r>
            <a:r>
              <a:rPr lang="ru-RU" b="1" dirty="0" smtClean="0">
                <a:solidFill>
                  <a:srgbClr val="0070C0"/>
                </a:solidFill>
              </a:rPr>
              <a:t>топливо </a:t>
            </a:r>
          </a:p>
          <a:p>
            <a:pPr marL="2171700" lvl="4" indent="-342900" defTabSz="914084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70C0"/>
              </a:solidFill>
            </a:endParaRPr>
          </a:p>
          <a:p>
            <a:pPr marL="800100" lvl="1" indent="-342900" algn="just" defTabSz="91408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На основании разработок АЭТС с ВТГР   было принято Постановление СМ СССР №794-191 от 16 июля 1987 г. « О создании и внедрении в народное хозяйство атомных энерготехнологических комплексов на базе ВТГР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23020"/>
              </p:ext>
            </p:extLst>
          </p:nvPr>
        </p:nvGraphicFramePr>
        <p:xfrm>
          <a:off x="450850" y="1358019"/>
          <a:ext cx="1727200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200"/>
              </a:tblGrid>
              <a:tr h="49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Курчатовский институт 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</a:rPr>
                        <a:t>Министерство среднего машиностроения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(МСМ)</a:t>
                      </a:r>
                      <a:endParaRPr lang="ru-RU" sz="1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</a:rPr>
                        <a:t>Министерство общего машиностроения (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МОМ)</a:t>
                      </a:r>
                      <a:endParaRPr lang="ru-RU" sz="1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87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</a:rPr>
                        <a:t>Министерство энергетики (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МЭ)</a:t>
                      </a:r>
                      <a:endParaRPr lang="ru-RU" sz="1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</a:rPr>
                        <a:t>Министерство химической промышленности (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МХП)</a:t>
                      </a:r>
                      <a:endParaRPr lang="ru-RU" sz="1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</a:rPr>
                        <a:t>Академия наук СССР </a:t>
                      </a:r>
                      <a:b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</a:rPr>
                        <a:t>(АН СССР)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6" descr="gt-m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7" y="1865757"/>
            <a:ext cx="1036381" cy="14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Documents and Settings\Hikitin Konstantin\My Documents\My Pictures\NN\H&amp;A_Rus_School_30 copy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61" y="3279009"/>
            <a:ext cx="1646189" cy="14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5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6250" y="290186"/>
            <a:ext cx="9343176" cy="66479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Программа создания </a:t>
            </a:r>
            <a:r>
              <a:rPr lang="ru-RU" dirty="0" smtClean="0">
                <a:solidFill>
                  <a:srgbClr val="0070C0"/>
                </a:solidFill>
              </a:rPr>
              <a:t> атомных энерготехнологических </a:t>
            </a:r>
            <a:r>
              <a:rPr lang="ru-RU" dirty="0">
                <a:solidFill>
                  <a:srgbClr val="0070C0"/>
                </a:solidFill>
              </a:rPr>
              <a:t>комплексов на базе ВТГР</a:t>
            </a:r>
            <a:endParaRPr lang="ru-RU" i="1" dirty="0">
              <a:solidFill>
                <a:srgbClr val="0070C0"/>
              </a:solidFill>
              <a:ea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1130253"/>
            <a:ext cx="972312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42693"/>
            <a:r>
              <a:rPr lang="ru-RU" b="1" dirty="0">
                <a:solidFill>
                  <a:srgbClr val="0070C0"/>
                </a:solidFill>
              </a:rPr>
              <a:t>Постановление СМ СССР №</a:t>
            </a:r>
            <a:r>
              <a:rPr lang="ru-RU" b="1" dirty="0" smtClean="0">
                <a:solidFill>
                  <a:srgbClr val="0070C0"/>
                </a:solidFill>
              </a:rPr>
              <a:t>794-191</a:t>
            </a:r>
          </a:p>
          <a:p>
            <a:pPr defTabSz="742693"/>
            <a:r>
              <a:rPr lang="ru-RU" b="1" dirty="0" smtClean="0">
                <a:solidFill>
                  <a:srgbClr val="0070C0"/>
                </a:solidFill>
              </a:rPr>
              <a:t>от </a:t>
            </a:r>
            <a:r>
              <a:rPr lang="ru-RU" b="1" dirty="0">
                <a:solidFill>
                  <a:srgbClr val="0070C0"/>
                </a:solidFill>
              </a:rPr>
              <a:t>16 июля 1987 г</a:t>
            </a:r>
            <a:r>
              <a:rPr lang="ru-RU" b="1" dirty="0" smtClean="0">
                <a:solidFill>
                  <a:srgbClr val="0070C0"/>
                </a:solidFill>
              </a:rPr>
              <a:t>. « </a:t>
            </a:r>
            <a:r>
              <a:rPr lang="ru-RU" b="1" dirty="0">
                <a:solidFill>
                  <a:srgbClr val="0070C0"/>
                </a:solidFill>
              </a:rPr>
              <a:t>О создании 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</a:p>
          <a:p>
            <a:pPr defTabSz="742693"/>
            <a:r>
              <a:rPr lang="ru-RU" b="1" dirty="0" smtClean="0">
                <a:solidFill>
                  <a:srgbClr val="0070C0"/>
                </a:solidFill>
              </a:rPr>
              <a:t>внедрении </a:t>
            </a:r>
            <a:r>
              <a:rPr lang="ru-RU" b="1" dirty="0">
                <a:solidFill>
                  <a:srgbClr val="0070C0"/>
                </a:solidFill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народное хозяйство</a:t>
            </a:r>
          </a:p>
          <a:p>
            <a:pPr defTabSz="742693"/>
            <a:r>
              <a:rPr lang="ru-RU" b="1" dirty="0" smtClean="0">
                <a:solidFill>
                  <a:srgbClr val="0070C0"/>
                </a:solidFill>
              </a:rPr>
              <a:t>атомных энерготехнологических</a:t>
            </a:r>
          </a:p>
          <a:p>
            <a:pPr defTabSz="742693"/>
            <a:r>
              <a:rPr lang="ru-RU" b="1" dirty="0" smtClean="0">
                <a:solidFill>
                  <a:srgbClr val="0070C0"/>
                </a:solidFill>
              </a:rPr>
              <a:t>комплексов </a:t>
            </a:r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базе </a:t>
            </a:r>
            <a:r>
              <a:rPr lang="ru-RU" b="1" dirty="0">
                <a:solidFill>
                  <a:srgbClr val="0070C0"/>
                </a:solidFill>
              </a:rPr>
              <a:t>ВТГР»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09" y="1046468"/>
            <a:ext cx="5453791" cy="51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92505" y="2515248"/>
            <a:ext cx="4450080" cy="39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marL="180975" indent="-1809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447675" indent="-87313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50938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91505" indent="-149622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Опытно-промышленные АЭТС:</a:t>
            </a:r>
          </a:p>
          <a:p>
            <a:pPr marL="427633" lvl="1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для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демонстрации энерготехнологических возможностей в г. Димитровград</a:t>
            </a:r>
          </a:p>
          <a:p>
            <a:pPr marL="427633" lvl="1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для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теплоснабжения Кирово-Чепецкого завода минеральных удобрений г. Кирово-Чепецк</a:t>
            </a:r>
          </a:p>
          <a:p>
            <a:pPr marL="141883" lvl="1" indent="0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+mn-lt"/>
              </a:rPr>
              <a:t>Промышленные </a:t>
            </a: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АЭТС для теплоэнергоснабжения:</a:t>
            </a:r>
          </a:p>
          <a:p>
            <a:pPr marL="427633" lvl="1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химического производства минеральных удобрений в г. Котлас</a:t>
            </a:r>
          </a:p>
          <a:p>
            <a:pPr marL="427633" lvl="1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химического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комплекса ПО «</a:t>
            </a:r>
            <a:r>
              <a:rPr lang="ru-RU" altLang="ru-RU" sz="1600" dirty="0" err="1">
                <a:solidFill>
                  <a:srgbClr val="0070C0"/>
                </a:solidFill>
                <a:latin typeface="+mn-lt"/>
              </a:rPr>
              <a:t>Полимир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»</a:t>
            </a:r>
          </a:p>
          <a:p>
            <a:pPr marL="141883" lvl="1" indent="0" fontAlgn="base"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    г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. Новополоцк</a:t>
            </a:r>
          </a:p>
          <a:p>
            <a:pPr marL="427633" lvl="1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нефтехимического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комплекса ПО </a:t>
            </a:r>
            <a:r>
              <a:rPr lang="ru-RU" altLang="ru-RU" sz="1600" dirty="0" smtClean="0">
                <a:solidFill>
                  <a:srgbClr val="0070C0"/>
                </a:solidFill>
                <a:latin typeface="+mn-lt"/>
              </a:rPr>
              <a:t>«Нижнекамскнефтехим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»</a:t>
            </a:r>
            <a:r>
              <a:rPr lang="en-US" altLang="ru-RU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+mn-lt"/>
              </a:rPr>
              <a:t>г. Нижнекамск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6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38" y="221382"/>
            <a:ext cx="9568644" cy="6728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700" dirty="0" smtClean="0">
                <a:solidFill>
                  <a:srgbClr val="0070C0"/>
                </a:solidFill>
              </a:rPr>
              <a:t>Атомно-водородная энергетика (90е – 2000е): 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r>
              <a:rPr lang="ru-RU" sz="2700" b="0" i="1" dirty="0" smtClean="0">
                <a:solidFill>
                  <a:srgbClr val="0070C0"/>
                </a:solidFill>
                <a:ea typeface="Calibri" pitchFamily="34" charset="0"/>
              </a:rPr>
              <a:t>технологии ВТГР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9900" y="1134633"/>
            <a:ext cx="8253413" cy="52842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Международный  проект ГТ-МГР.   Минатом,  General </a:t>
            </a:r>
            <a:r>
              <a:rPr lang="ru-RU" dirty="0">
                <a:solidFill>
                  <a:srgbClr val="0070C0"/>
                </a:solidFill>
              </a:rPr>
              <a:t>Atomics (</a:t>
            </a:r>
            <a:r>
              <a:rPr lang="ru-RU" dirty="0" smtClean="0">
                <a:solidFill>
                  <a:srgbClr val="0070C0"/>
                </a:solidFill>
              </a:rPr>
              <a:t>США),  Фраматом </a:t>
            </a:r>
            <a:r>
              <a:rPr lang="ru-RU" dirty="0">
                <a:solidFill>
                  <a:srgbClr val="0070C0"/>
                </a:solidFill>
              </a:rPr>
              <a:t>(Франция</a:t>
            </a:r>
            <a:r>
              <a:rPr lang="ru-RU" dirty="0" smtClean="0">
                <a:solidFill>
                  <a:srgbClr val="0070C0"/>
                </a:solidFill>
              </a:rPr>
              <a:t>),  </a:t>
            </a:r>
            <a:r>
              <a:rPr lang="ru-RU" dirty="0">
                <a:solidFill>
                  <a:srgbClr val="0070C0"/>
                </a:solidFill>
              </a:rPr>
              <a:t>Фуджи Электрик (</a:t>
            </a:r>
            <a:r>
              <a:rPr lang="ru-RU" dirty="0" smtClean="0">
                <a:solidFill>
                  <a:srgbClr val="0070C0"/>
                </a:solidFill>
              </a:rPr>
              <a:t>Япония).  Ключевые технологии (реактор, топливо, графит,  ГТУ).  В  2013 </a:t>
            </a:r>
            <a:r>
              <a:rPr lang="ru-RU" dirty="0">
                <a:solidFill>
                  <a:srgbClr val="0070C0"/>
                </a:solidFill>
              </a:rPr>
              <a:t>г. </a:t>
            </a:r>
            <a:r>
              <a:rPr lang="ru-RU" dirty="0" smtClean="0">
                <a:solidFill>
                  <a:srgbClr val="0070C0"/>
                </a:solidFill>
              </a:rPr>
              <a:t>работы приостановлены, направление ВТГР сохранено в Росатоме как  приоритетное,   поручено  </a:t>
            </a:r>
            <a:r>
              <a:rPr lang="ru-RU" dirty="0">
                <a:solidFill>
                  <a:srgbClr val="0070C0"/>
                </a:solidFill>
              </a:rPr>
              <a:t>искать </a:t>
            </a:r>
            <a:r>
              <a:rPr lang="ru-RU" dirty="0" smtClean="0">
                <a:solidFill>
                  <a:srgbClr val="0070C0"/>
                </a:solidFill>
              </a:rPr>
              <a:t> партнеров </a:t>
            </a:r>
            <a:r>
              <a:rPr lang="ru-RU" dirty="0">
                <a:solidFill>
                  <a:srgbClr val="0070C0"/>
                </a:solidFill>
              </a:rPr>
              <a:t>и рынки </a:t>
            </a:r>
            <a:r>
              <a:rPr lang="ru-RU" dirty="0" smtClean="0">
                <a:solidFill>
                  <a:srgbClr val="0070C0"/>
                </a:solidFill>
              </a:rPr>
              <a:t>сбыта</a:t>
            </a:r>
            <a:r>
              <a:rPr lang="ru-RU" sz="650" dirty="0" smtClean="0">
                <a:solidFill>
                  <a:srgbClr val="0070C0"/>
                </a:solidFill>
              </a:rPr>
              <a:t> </a:t>
            </a:r>
            <a:endParaRPr lang="ru-RU" sz="65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Международное партнерство по водородной экономике (МПВЭ). Участники:  Австралия</a:t>
            </a:r>
            <a:r>
              <a:rPr lang="ru-RU" dirty="0">
                <a:solidFill>
                  <a:srgbClr val="0070C0"/>
                </a:solidFill>
              </a:rPr>
              <a:t>, Англия, Бразилия, Германия,  ЕС, Индия, Испания, Канада, Китай, Норвегия, Республика Корея, Россия, США, Франция, </a:t>
            </a:r>
            <a:r>
              <a:rPr lang="ru-RU" dirty="0" smtClean="0">
                <a:solidFill>
                  <a:srgbClr val="0070C0"/>
                </a:solidFill>
              </a:rPr>
              <a:t>Япония</a:t>
            </a:r>
            <a:endParaRPr lang="ru-RU" sz="650" dirty="0">
              <a:solidFill>
                <a:srgbClr val="0070C0"/>
              </a:solidFill>
            </a:endParaRPr>
          </a:p>
          <a:p>
            <a:pPr marL="269875" indent="-269875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R&amp;D</a:t>
            </a:r>
            <a:r>
              <a:rPr lang="ru-RU" dirty="0" smtClean="0">
                <a:solidFill>
                  <a:srgbClr val="0070C0"/>
                </a:solidFill>
              </a:rPr>
              <a:t> сотрудничество с Францией по БГР (быстрые гелиевые реакторы)</a:t>
            </a:r>
          </a:p>
          <a:p>
            <a:pPr marL="269875" indent="-269875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Сотрудничество с КНР  по </a:t>
            </a:r>
            <a:r>
              <a:rPr lang="en-US" dirty="0" smtClean="0">
                <a:solidFill>
                  <a:srgbClr val="0070C0"/>
                </a:solidFill>
              </a:rPr>
              <a:t>HTR-PM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269875" indent="-269875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Сотрудничество с ЮАР  по </a:t>
            </a:r>
            <a:r>
              <a:rPr lang="en-US" dirty="0" smtClean="0">
                <a:solidFill>
                  <a:srgbClr val="0070C0"/>
                </a:solidFill>
              </a:rPr>
              <a:t>PBMR </a:t>
            </a:r>
            <a:endParaRPr lang="ru-RU" dirty="0" smtClean="0">
              <a:solidFill>
                <a:srgbClr val="0070C0"/>
              </a:solidFill>
            </a:endParaRPr>
          </a:p>
          <a:p>
            <a:pPr marL="269875" indent="-269875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Водородный цех на ЛАЭС</a:t>
            </a:r>
          </a:p>
          <a:p>
            <a:pPr marL="269875" indent="-269875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Научный совет по водородной энергетике РАН  - НЭП НИК (2006 год)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0629" y="1613698"/>
            <a:ext cx="6912767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292500" defTabSz="742693">
              <a:lnSpc>
                <a:spcPct val="150000"/>
              </a:lnSpc>
            </a:pPr>
            <a:endParaRPr lang="ru-RU" sz="1300" b="1" dirty="0">
              <a:solidFill>
                <a:srgbClr val="00629E"/>
              </a:solidFill>
            </a:endParaRPr>
          </a:p>
          <a:p>
            <a:pPr indent="292500" defTabSz="742693">
              <a:lnSpc>
                <a:spcPct val="150000"/>
              </a:lnSpc>
            </a:pPr>
            <a:endParaRPr lang="ru-RU" sz="1300" b="1" dirty="0">
              <a:solidFill>
                <a:prstClr val="black"/>
              </a:solidFill>
              <a:ea typeface="Calibri" pitchFamily="34" charset="0"/>
            </a:endParaRPr>
          </a:p>
          <a:p>
            <a:pPr indent="292500" defTabSz="742693">
              <a:lnSpc>
                <a:spcPct val="150000"/>
              </a:lnSpc>
            </a:pPr>
            <a:r>
              <a:rPr lang="ru-RU" sz="1300" b="1" dirty="0">
                <a:solidFill>
                  <a:prstClr val="black"/>
                </a:solidFill>
                <a:ea typeface="Calibri" pitchFamily="34" charset="0"/>
              </a:rPr>
              <a:t> </a:t>
            </a:r>
            <a:endParaRPr lang="ru-RU" sz="1300" b="1" dirty="0">
              <a:solidFill>
                <a:srgbClr val="00629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454" y="1737523"/>
            <a:ext cx="6912767" cy="900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292500" defTabSz="742693">
              <a:lnSpc>
                <a:spcPct val="150000"/>
              </a:lnSpc>
            </a:pPr>
            <a:endParaRPr lang="ru-RU" sz="1300" b="1" dirty="0">
              <a:solidFill>
                <a:srgbClr val="00629E"/>
              </a:solidFill>
            </a:endParaRPr>
          </a:p>
          <a:p>
            <a:pPr indent="292500" defTabSz="742693">
              <a:lnSpc>
                <a:spcPct val="150000"/>
              </a:lnSpc>
            </a:pPr>
            <a:endParaRPr lang="ru-RU" sz="1300" b="1" dirty="0">
              <a:solidFill>
                <a:prstClr val="black"/>
              </a:solidFill>
              <a:ea typeface="Calibri" pitchFamily="34" charset="0"/>
            </a:endParaRPr>
          </a:p>
          <a:p>
            <a:pPr indent="292500" defTabSz="742693">
              <a:lnSpc>
                <a:spcPct val="150000"/>
              </a:lnSpc>
            </a:pPr>
            <a:r>
              <a:rPr lang="ru-RU" sz="1300" b="1" dirty="0">
                <a:solidFill>
                  <a:prstClr val="black"/>
                </a:solidFill>
                <a:ea typeface="Calibri" pitchFamily="34" charset="0"/>
              </a:rPr>
              <a:t> </a:t>
            </a:r>
            <a:endParaRPr lang="ru-RU" sz="1300" b="1" dirty="0">
              <a:solidFill>
                <a:srgbClr val="00629E"/>
              </a:solidFill>
            </a:endParaRPr>
          </a:p>
        </p:txBody>
      </p:sp>
      <p:pic>
        <p:nvPicPr>
          <p:cNvPr id="6" name="Picture 39" descr="V2-PHASE 9- ENSEMBLE fer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"/>
          <a:stretch>
            <a:fillRect/>
          </a:stretch>
        </p:blipFill>
        <p:spPr bwMode="auto">
          <a:xfrm>
            <a:off x="8384075" y="3199234"/>
            <a:ext cx="914400" cy="14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Рисунок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74" y="4423748"/>
            <a:ext cx="1318338" cy="9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pe_rea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9400" y="1099242"/>
            <a:ext cx="989974" cy="153003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9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>
            <a:off x="4874623" y="3539733"/>
            <a:ext cx="5444" cy="767914"/>
          </a:xfrm>
          <a:prstGeom prst="straightConnector1">
            <a:avLst/>
          </a:prstGeom>
          <a:noFill/>
          <a:ln w="142875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3899">
                  <a:schemeClr val="bg1">
                    <a:lumMod val="95000"/>
                  </a:schemeClr>
                </a:gs>
                <a:gs pos="17457">
                  <a:schemeClr val="accent2">
                    <a:lumMod val="20000"/>
                    <a:lumOff val="80000"/>
                  </a:schemeClr>
                </a:gs>
                <a:gs pos="74855">
                  <a:schemeClr val="accent3">
                    <a:lumMod val="20000"/>
                    <a:lumOff val="80000"/>
                  </a:schemeClr>
                </a:gs>
                <a:gs pos="53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Овал 9"/>
          <p:cNvSpPr/>
          <p:nvPr/>
        </p:nvSpPr>
        <p:spPr>
          <a:xfrm>
            <a:off x="1357035" y="1100369"/>
            <a:ext cx="6994484" cy="2505222"/>
          </a:xfrm>
          <a:prstGeom prst="ellipse">
            <a:avLst/>
          </a:prstGeom>
          <a:noFill/>
          <a:ln w="142875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33899">
                  <a:schemeClr val="bg1">
                    <a:lumMod val="95000"/>
                  </a:schemeClr>
                </a:gs>
                <a:gs pos="17457">
                  <a:schemeClr val="accent2">
                    <a:lumMod val="20000"/>
                    <a:lumOff val="80000"/>
                  </a:schemeClr>
                </a:gs>
                <a:gs pos="74855">
                  <a:schemeClr val="accent3">
                    <a:lumMod val="20000"/>
                    <a:lumOff val="80000"/>
                  </a:schemeClr>
                </a:gs>
                <a:gs pos="53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62465" y="3119767"/>
            <a:ext cx="9288529" cy="3045642"/>
          </a:xfrm>
        </p:spPr>
        <p:txBody>
          <a:bodyPr>
            <a:normAutofit lnSpcReduction="10000"/>
          </a:bodyPr>
          <a:lstStyle/>
          <a:p>
            <a:r>
              <a:rPr lang="ru-RU" sz="1950" b="1" dirty="0" smtClean="0">
                <a:solidFill>
                  <a:srgbClr val="0070C0"/>
                </a:solidFill>
              </a:rPr>
              <a:t>Основные </a:t>
            </a:r>
            <a:r>
              <a:rPr lang="ru-RU" sz="1950" b="1" dirty="0">
                <a:solidFill>
                  <a:srgbClr val="0070C0"/>
                </a:solidFill>
              </a:rPr>
              <a:t>положения </a:t>
            </a:r>
            <a:r>
              <a:rPr lang="ru-RU" sz="1950" b="1" dirty="0" smtClean="0">
                <a:solidFill>
                  <a:srgbClr val="0070C0"/>
                </a:solidFill>
              </a:rPr>
              <a:t>доклада  </a:t>
            </a:r>
            <a:r>
              <a:rPr lang="ru-RU" sz="1950" b="1" dirty="0">
                <a:solidFill>
                  <a:srgbClr val="0070C0"/>
                </a:solidFill>
              </a:rPr>
              <a:t>(2017):</a:t>
            </a:r>
          </a:p>
          <a:p>
            <a:pPr lvl="1"/>
            <a:r>
              <a:rPr lang="ru-RU" sz="1800" dirty="0" smtClean="0">
                <a:solidFill>
                  <a:srgbClr val="0070C0"/>
                </a:solidFill>
              </a:rPr>
              <a:t>Роль </a:t>
            </a:r>
            <a:r>
              <a:rPr lang="ru-RU" sz="1800" dirty="0">
                <a:solidFill>
                  <a:srgbClr val="0070C0"/>
                </a:solidFill>
              </a:rPr>
              <a:t>водорода в трансформации </a:t>
            </a:r>
            <a:r>
              <a:rPr lang="ru-RU" sz="1800" dirty="0" smtClean="0">
                <a:solidFill>
                  <a:srgbClr val="0070C0"/>
                </a:solidFill>
              </a:rPr>
              <a:t>энергопотребления (7 линий)</a:t>
            </a:r>
          </a:p>
          <a:p>
            <a:pPr marL="457200" lvl="1" indent="0">
              <a:buNone/>
            </a:pPr>
            <a:r>
              <a:rPr lang="ru-RU" sz="1500" dirty="0" smtClean="0">
                <a:solidFill>
                  <a:srgbClr val="0070C0"/>
                </a:solidFill>
              </a:rPr>
              <a:t>Интеграция - ВИЭ и водород</a:t>
            </a:r>
            <a:r>
              <a:rPr lang="ru-RU" sz="1500" dirty="0">
                <a:solidFill>
                  <a:srgbClr val="0070C0"/>
                </a:solidFill>
              </a:rPr>
              <a:t>; Распределение  </a:t>
            </a:r>
            <a:r>
              <a:rPr lang="ru-RU" sz="1500" dirty="0" smtClean="0">
                <a:solidFill>
                  <a:srgbClr val="0070C0"/>
                </a:solidFill>
              </a:rPr>
              <a:t>энергии</a:t>
            </a:r>
            <a:r>
              <a:rPr lang="ru-RU" sz="1500" dirty="0">
                <a:solidFill>
                  <a:srgbClr val="0070C0"/>
                </a:solidFill>
              </a:rPr>
              <a:t>; </a:t>
            </a:r>
            <a:r>
              <a:rPr lang="ru-RU" sz="1500" dirty="0" smtClean="0">
                <a:solidFill>
                  <a:srgbClr val="0070C0"/>
                </a:solidFill>
              </a:rPr>
              <a:t>Буфер </a:t>
            </a:r>
            <a:r>
              <a:rPr lang="ru-RU" sz="1500" dirty="0">
                <a:solidFill>
                  <a:srgbClr val="0070C0"/>
                </a:solidFill>
              </a:rPr>
              <a:t>– </a:t>
            </a:r>
            <a:r>
              <a:rPr lang="ru-RU" sz="1500" dirty="0" smtClean="0">
                <a:solidFill>
                  <a:srgbClr val="0070C0"/>
                </a:solidFill>
              </a:rPr>
              <a:t>накопитель; </a:t>
            </a:r>
            <a:r>
              <a:rPr lang="ru-RU" sz="1500" dirty="0">
                <a:solidFill>
                  <a:srgbClr val="0070C0"/>
                </a:solidFill>
              </a:rPr>
              <a:t>Декарбонизация  </a:t>
            </a:r>
            <a:r>
              <a:rPr lang="ru-RU" sz="1500" dirty="0" smtClean="0">
                <a:solidFill>
                  <a:srgbClr val="0070C0"/>
                </a:solidFill>
              </a:rPr>
              <a:t>транспорта</a:t>
            </a:r>
            <a:r>
              <a:rPr lang="ru-RU" sz="1500" dirty="0">
                <a:solidFill>
                  <a:srgbClr val="0070C0"/>
                </a:solidFill>
              </a:rPr>
              <a:t>; Декарбонизация </a:t>
            </a:r>
            <a:r>
              <a:rPr lang="ru-RU" sz="1500" dirty="0" smtClean="0">
                <a:solidFill>
                  <a:srgbClr val="0070C0"/>
                </a:solidFill>
              </a:rPr>
              <a:t>коммунального </a:t>
            </a:r>
            <a:r>
              <a:rPr lang="ru-RU" sz="1500" dirty="0">
                <a:solidFill>
                  <a:srgbClr val="0070C0"/>
                </a:solidFill>
              </a:rPr>
              <a:t>сектора; </a:t>
            </a:r>
            <a:r>
              <a:rPr lang="ru-RU" sz="1500" dirty="0" smtClean="0">
                <a:solidFill>
                  <a:srgbClr val="0070C0"/>
                </a:solidFill>
              </a:rPr>
              <a:t>Чистое сырье </a:t>
            </a:r>
            <a:r>
              <a:rPr lang="ru-RU" sz="1500" dirty="0">
                <a:solidFill>
                  <a:srgbClr val="0070C0"/>
                </a:solidFill>
              </a:rPr>
              <a:t>для </a:t>
            </a:r>
            <a:r>
              <a:rPr lang="ru-RU" sz="1500" dirty="0" smtClean="0">
                <a:solidFill>
                  <a:srgbClr val="0070C0"/>
                </a:solidFill>
              </a:rPr>
              <a:t>промышленности</a:t>
            </a:r>
          </a:p>
          <a:p>
            <a:pPr marL="457200" lvl="1" indent="0">
              <a:buNone/>
            </a:pPr>
            <a:endParaRPr lang="ru-RU" sz="800" dirty="0" smtClean="0">
              <a:solidFill>
                <a:srgbClr val="0070C0"/>
              </a:solidFill>
            </a:endParaRPr>
          </a:p>
          <a:p>
            <a:pPr lvl="1"/>
            <a:r>
              <a:rPr lang="ru-RU" sz="1800" dirty="0" smtClean="0">
                <a:solidFill>
                  <a:srgbClr val="0070C0"/>
                </a:solidFill>
              </a:rPr>
              <a:t>Перспективы потребления водорода</a:t>
            </a:r>
          </a:p>
          <a:p>
            <a:pPr marL="457200" lvl="1" indent="0">
              <a:buNone/>
            </a:pPr>
            <a:endParaRPr lang="ru-RU" sz="800" dirty="0" smtClean="0">
              <a:solidFill>
                <a:srgbClr val="0070C0"/>
              </a:solidFill>
            </a:endParaRPr>
          </a:p>
          <a:p>
            <a:pPr lvl="1"/>
            <a:r>
              <a:rPr lang="ru-RU" sz="1800" dirty="0">
                <a:solidFill>
                  <a:srgbClr val="0070C0"/>
                </a:solidFill>
              </a:rPr>
              <a:t>Дорожная карта перехода к водородной </a:t>
            </a:r>
            <a:r>
              <a:rPr lang="ru-RU" sz="1800" dirty="0" smtClean="0">
                <a:solidFill>
                  <a:srgbClr val="0070C0"/>
                </a:solidFill>
              </a:rPr>
              <a:t>экономике</a:t>
            </a:r>
          </a:p>
          <a:p>
            <a:pPr marL="457200" lvl="1" indent="0">
              <a:buNone/>
            </a:pPr>
            <a:r>
              <a:rPr lang="ru-RU" sz="1500" dirty="0" smtClean="0">
                <a:solidFill>
                  <a:srgbClr val="0070C0"/>
                </a:solidFill>
              </a:rPr>
              <a:t>Водородные технологии готовы к развертыванию; Коммерциализация может начаться до 2020 г.; Потребуются </a:t>
            </a:r>
            <a:r>
              <a:rPr lang="ru-RU" sz="1500" dirty="0">
                <a:solidFill>
                  <a:srgbClr val="0070C0"/>
                </a:solidFill>
              </a:rPr>
              <a:t>ежегодные инвестиции $ 20-25 </a:t>
            </a:r>
            <a:r>
              <a:rPr lang="ru-RU" sz="1500" dirty="0" smtClean="0">
                <a:solidFill>
                  <a:srgbClr val="0070C0"/>
                </a:solidFill>
              </a:rPr>
              <a:t>млрд </a:t>
            </a:r>
          </a:p>
          <a:p>
            <a:pPr marL="457200" lvl="1" indent="0">
              <a:buNone/>
            </a:pPr>
            <a:r>
              <a:rPr lang="ru-RU" sz="1500" dirty="0" smtClean="0">
                <a:solidFill>
                  <a:srgbClr val="0070C0"/>
                </a:solidFill>
              </a:rPr>
              <a:t>$ </a:t>
            </a:r>
            <a:r>
              <a:rPr lang="ru-RU" sz="1500" dirty="0">
                <a:solidFill>
                  <a:srgbClr val="0070C0"/>
                </a:solidFill>
              </a:rPr>
              <a:t>280 млрд до 2030 </a:t>
            </a:r>
            <a:r>
              <a:rPr lang="ru-RU" sz="1500" dirty="0" smtClean="0">
                <a:solidFill>
                  <a:srgbClr val="0070C0"/>
                </a:solidFill>
              </a:rPr>
              <a:t>года:  </a:t>
            </a:r>
            <a:r>
              <a:rPr lang="ru-RU" sz="1500" dirty="0">
                <a:solidFill>
                  <a:srgbClr val="0070C0"/>
                </a:solidFill>
              </a:rPr>
              <a:t>40% ($ 110 млрд) в производство </a:t>
            </a:r>
            <a:r>
              <a:rPr lang="ru-RU" sz="1500" dirty="0" smtClean="0">
                <a:solidFill>
                  <a:srgbClr val="0070C0"/>
                </a:solidFill>
              </a:rPr>
              <a:t>водорода; $ </a:t>
            </a:r>
            <a:r>
              <a:rPr lang="ru-RU" sz="1500" dirty="0">
                <a:solidFill>
                  <a:srgbClr val="0070C0"/>
                </a:solidFill>
              </a:rPr>
              <a:t>80 </a:t>
            </a:r>
            <a:r>
              <a:rPr lang="ru-RU" sz="1500" dirty="0" smtClean="0">
                <a:solidFill>
                  <a:srgbClr val="0070C0"/>
                </a:solidFill>
              </a:rPr>
              <a:t>млрд </a:t>
            </a:r>
            <a:r>
              <a:rPr lang="ru-RU" sz="1500" dirty="0">
                <a:solidFill>
                  <a:srgbClr val="0070C0"/>
                </a:solidFill>
              </a:rPr>
              <a:t>в хранение, транспортировку и </a:t>
            </a:r>
            <a:r>
              <a:rPr lang="ru-RU" sz="1500" dirty="0" smtClean="0">
                <a:solidFill>
                  <a:srgbClr val="0070C0"/>
                </a:solidFill>
              </a:rPr>
              <a:t>распределение; $ </a:t>
            </a:r>
            <a:r>
              <a:rPr lang="ru-RU" sz="1500" dirty="0">
                <a:solidFill>
                  <a:srgbClr val="0070C0"/>
                </a:solidFill>
              </a:rPr>
              <a:t>70 млрд) в разработку продуктовой </a:t>
            </a:r>
            <a:r>
              <a:rPr lang="ru-RU" sz="1500" dirty="0" smtClean="0">
                <a:solidFill>
                  <a:srgbClr val="0070C0"/>
                </a:solidFill>
              </a:rPr>
              <a:t>линейки; $ </a:t>
            </a:r>
            <a:r>
              <a:rPr lang="ru-RU" sz="1500" dirty="0">
                <a:solidFill>
                  <a:srgbClr val="0070C0"/>
                </a:solidFill>
              </a:rPr>
              <a:t>20 млрд) </a:t>
            </a:r>
            <a:r>
              <a:rPr lang="ru-RU" sz="1500" dirty="0" smtClean="0">
                <a:solidFill>
                  <a:srgbClr val="0070C0"/>
                </a:solidFill>
              </a:rPr>
              <a:t> </a:t>
            </a:r>
            <a:r>
              <a:rPr lang="ru-RU" sz="1500" dirty="0">
                <a:solidFill>
                  <a:srgbClr val="0070C0"/>
                </a:solidFill>
              </a:rPr>
              <a:t>на новые бизнес-модели</a:t>
            </a:r>
          </a:p>
          <a:p>
            <a:pPr lvl="1"/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5450" y="68305"/>
            <a:ext cx="7083425" cy="10572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«Видение Водородной экономики»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en-US" sz="2000" b="0" i="1" dirty="0">
                <a:solidFill>
                  <a:srgbClr val="0070C0"/>
                </a:solidFill>
              </a:rPr>
              <a:t>The Hydrogen Council, </a:t>
            </a:r>
            <a:r>
              <a:rPr lang="ru-RU" sz="2000" b="0" i="1" dirty="0">
                <a:solidFill>
                  <a:srgbClr val="0070C0"/>
                </a:solidFill>
              </a:rPr>
              <a:t> </a:t>
            </a:r>
            <a:r>
              <a:rPr lang="en-US" sz="2000" b="0" i="1" dirty="0">
                <a:solidFill>
                  <a:srgbClr val="0070C0"/>
                </a:solidFill>
              </a:rPr>
              <a:t>доклад</a:t>
            </a:r>
            <a:r>
              <a:rPr lang="ru-RU" sz="2000" b="0" i="1" dirty="0">
                <a:solidFill>
                  <a:srgbClr val="0070C0"/>
                </a:solidFill>
              </a:rPr>
              <a:t>,  н</a:t>
            </a:r>
            <a:r>
              <a:rPr lang="en-US" sz="2000" b="0" i="1" dirty="0">
                <a:solidFill>
                  <a:srgbClr val="0070C0"/>
                </a:solidFill>
              </a:rPr>
              <a:t>оябрь </a:t>
            </a:r>
            <a:r>
              <a:rPr lang="ru-RU" sz="2000" b="0" i="1" dirty="0">
                <a:solidFill>
                  <a:srgbClr val="0070C0"/>
                </a:solidFill>
              </a:rPr>
              <a:t> </a:t>
            </a:r>
            <a:r>
              <a:rPr lang="en-US" sz="2000" b="0" i="1" dirty="0">
                <a:solidFill>
                  <a:srgbClr val="0070C0"/>
                </a:solidFill>
              </a:rPr>
              <a:t>201</a:t>
            </a:r>
            <a:r>
              <a:rPr lang="ru-RU" sz="2000" b="0" i="1" dirty="0">
                <a:solidFill>
                  <a:srgbClr val="0070C0"/>
                </a:solidFill>
              </a:rPr>
              <a:t>7</a:t>
            </a:r>
            <a:r>
              <a:rPr lang="en-US" sz="2000" b="0" i="1" dirty="0">
                <a:solidFill>
                  <a:srgbClr val="0070C0"/>
                </a:solidFill>
              </a:rPr>
              <a:t> г.</a:t>
            </a:r>
            <a:r>
              <a:rPr lang="ru-RU" sz="2000" b="0" i="1" dirty="0">
                <a:solidFill>
                  <a:srgbClr val="0070C0"/>
                </a:solidFill>
              </a:rPr>
              <a:t> </a:t>
            </a:r>
            <a:r>
              <a:rPr lang="en-US" sz="2000" b="0" i="1" dirty="0">
                <a:solidFill>
                  <a:srgbClr val="0070C0"/>
                </a:solidFill>
              </a:rPr>
              <a:t>(HC 2017)</a:t>
            </a:r>
            <a:endParaRPr lang="ru-RU" sz="2000" b="0" i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386" y="1465956"/>
            <a:ext cx="3151000" cy="100531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18</a:t>
            </a:r>
            <a:r>
              <a:rPr lang="ru-RU" dirty="0" smtClean="0">
                <a:solidFill>
                  <a:srgbClr val="0070C0"/>
                </a:solidFill>
              </a:rPr>
              <a:t> ведущих промышленных компаний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88" y="2235340"/>
            <a:ext cx="29053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 суммарным </a:t>
            </a:r>
            <a:r>
              <a:rPr lang="ru-RU" dirty="0">
                <a:solidFill>
                  <a:srgbClr val="0070C0"/>
                </a:solidFill>
              </a:rPr>
              <a:t>капиталом более </a:t>
            </a:r>
            <a:r>
              <a:rPr lang="ru-RU" b="1" dirty="0">
                <a:solidFill>
                  <a:srgbClr val="0070C0"/>
                </a:solidFill>
              </a:rPr>
              <a:t>$1,15 трлн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1174" y="1843531"/>
            <a:ext cx="37708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Организован </a:t>
            </a:r>
            <a:r>
              <a:rPr lang="ru-RU" b="1" dirty="0" smtClean="0">
                <a:solidFill>
                  <a:srgbClr val="0070C0"/>
                </a:solidFill>
              </a:rPr>
              <a:t>в январе 2017 </a:t>
            </a:r>
            <a:r>
              <a:rPr lang="ru-RU" dirty="0" smtClean="0">
                <a:solidFill>
                  <a:srgbClr val="0070C0"/>
                </a:solidFill>
              </a:rPr>
              <a:t>года </a:t>
            </a:r>
            <a:r>
              <a:rPr lang="ru-RU" dirty="0">
                <a:solidFill>
                  <a:srgbClr val="0070C0"/>
                </a:solidFill>
              </a:rPr>
              <a:t>в Давосе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4629" y="1229678"/>
            <a:ext cx="63920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>
                <a:solidFill>
                  <a:srgbClr val="0070C0"/>
                </a:solidFill>
              </a:rPr>
              <a:t>Hydrogen Council</a:t>
            </a:r>
            <a:r>
              <a:rPr lang="ru-RU" sz="2000" b="1" dirty="0">
                <a:solidFill>
                  <a:srgbClr val="0070C0"/>
                </a:solidFill>
              </a:rPr>
              <a:t> (Совет по водороду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endParaRPr lang="ru-RU" sz="20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52" y="1414544"/>
            <a:ext cx="1123745" cy="511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0" y="1097280"/>
            <a:ext cx="6937949" cy="55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764" y="-28575"/>
            <a:ext cx="8243990" cy="10572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Перспективы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потребления  водорода  </a:t>
            </a:r>
            <a:r>
              <a:rPr lang="en-US" dirty="0">
                <a:solidFill>
                  <a:srgbClr val="0070C0"/>
                </a:solidFill>
                <a:ea typeface="+mn-ea"/>
                <a:cs typeface="+mn-cs"/>
              </a:rPr>
              <a:t>(HC 2017</a:t>
            </a:r>
            <a:r>
              <a:rPr lang="ru-RU" dirty="0">
                <a:solidFill>
                  <a:srgbClr val="0070C0"/>
                </a:solidFill>
                <a:ea typeface="+mn-ea"/>
                <a:cs typeface="+mn-cs"/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41861" y="1097280"/>
            <a:ext cx="5597088" cy="2551611"/>
          </a:xfrm>
          <a:prstGeom prst="rect">
            <a:avLst/>
          </a:prstGeom>
        </p:spPr>
        <p:txBody>
          <a:bodyPr lIns="74293" tIns="37146" rIns="74293" bIns="37146"/>
          <a:lstStyle/>
          <a:p>
            <a:pPr marL="278606" indent="-278606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Мир уже производит и потребляет больше, чем 55 Мт водорода в год в широком спектре 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процессов;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  <a:p>
            <a:pPr marL="278606" indent="-278606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Прогнозируется к 2050 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году: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  <a:p>
            <a:pPr marL="278606" indent="-278606"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	- </a:t>
            </a:r>
            <a:r>
              <a:rPr lang="ru-RU" sz="1600" b="1" dirty="0">
                <a:solidFill>
                  <a:srgbClr val="0070C0"/>
                </a:solidFill>
                <a:cs typeface="Arial" pitchFamily="34" charset="0"/>
              </a:rPr>
              <a:t>10</a:t>
            </a: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-кратное увеличение потребностей в 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водороде,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  <a:p>
            <a:pPr marL="278606" indent="-278606"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	- вклад </a:t>
            </a:r>
            <a:r>
              <a:rPr lang="ru-RU" sz="1600" b="1" dirty="0">
                <a:solidFill>
                  <a:srgbClr val="0070C0"/>
                </a:solidFill>
                <a:cs typeface="Arial" pitchFamily="34" charset="0"/>
              </a:rPr>
              <a:t>25%</a:t>
            </a: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 в снижение выбросов CO2 (6 </a:t>
            </a:r>
            <a:r>
              <a:rPr lang="ru-RU" sz="1600" dirty="0" err="1">
                <a:solidFill>
                  <a:srgbClr val="0070C0"/>
                </a:solidFill>
                <a:cs typeface="Arial" pitchFamily="34" charset="0"/>
              </a:rPr>
              <a:t>Гт</a:t>
            </a: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/год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),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  <a:p>
            <a:pPr marL="278606" indent="-278606"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	- 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доля </a:t>
            </a: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18</a:t>
            </a:r>
            <a:r>
              <a:rPr lang="ru-RU" sz="1600" b="1" dirty="0">
                <a:solidFill>
                  <a:srgbClr val="0070C0"/>
                </a:solidFill>
                <a:cs typeface="Arial" pitchFamily="34" charset="0"/>
              </a:rPr>
              <a:t>%</a:t>
            </a: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 в энергетическом 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балансе;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  <a:p>
            <a:pPr marL="278606" indent="-278606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Потенциальный рынок для водорода и водородных технологий с доходами более чем 2,5 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трлн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$</a:t>
            </a:r>
            <a:r>
              <a:rPr lang="ru-RU" sz="1600" dirty="0" smtClean="0">
                <a:solidFill>
                  <a:srgbClr val="0070C0"/>
                </a:solidFill>
                <a:cs typeface="Arial" pitchFamily="34" charset="0"/>
              </a:rPr>
              <a:t> в год</a:t>
            </a:r>
            <a:endParaRPr lang="ru-RU" sz="16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92483" y="3969151"/>
            <a:ext cx="3776317" cy="930412"/>
          </a:xfrm>
          <a:prstGeom prst="rect">
            <a:avLst/>
          </a:prstGeom>
        </p:spPr>
        <p:txBody>
          <a:bodyPr lIns="74293" tIns="37146" rIns="74293" bIns="37146"/>
          <a:lstStyle/>
          <a:p>
            <a:r>
              <a:rPr lang="ru-RU" dirty="0">
                <a:solidFill>
                  <a:srgbClr val="0070C0"/>
                </a:solidFill>
                <a:cs typeface="Arial" pitchFamily="34" charset="0"/>
              </a:rPr>
              <a:t>Мировые потребности в </a:t>
            </a:r>
            <a:r>
              <a:rPr lang="ru-RU" dirty="0" smtClean="0">
                <a:solidFill>
                  <a:srgbClr val="0070C0"/>
                </a:solidFill>
                <a:cs typeface="Arial" pitchFamily="34" charset="0"/>
              </a:rPr>
              <a:t>энергии</a:t>
            </a:r>
          </a:p>
          <a:p>
            <a:r>
              <a:rPr lang="ru-RU" dirty="0" smtClean="0">
                <a:solidFill>
                  <a:srgbClr val="0070C0"/>
                </a:solidFill>
                <a:cs typeface="Arial" pitchFamily="34" charset="0"/>
              </a:rPr>
              <a:t>водорода</a:t>
            </a:r>
            <a:r>
              <a:rPr lang="ru-RU" dirty="0">
                <a:solidFill>
                  <a:srgbClr val="0070C0"/>
                </a:solidFill>
                <a:cs typeface="Arial" pitchFamily="34" charset="0"/>
              </a:rPr>
              <a:t>, Эдж (1 Эдж=7 Мт Н2)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8125097" y="1667811"/>
            <a:ext cx="1641000" cy="4732989"/>
          </a:xfrm>
          <a:prstGeom prst="rect">
            <a:avLst/>
          </a:prstGeom>
        </p:spPr>
        <p:txBody>
          <a:bodyPr lIns="74293" tIns="37146" rIns="74293" bIns="37146"/>
          <a:lstStyle/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Генерация, накопители, распределение</a:t>
            </a: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Транспорт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Промышленное </a:t>
            </a:r>
            <a:b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потребление энергии</a:t>
            </a: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Коммунальное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снабжение</a:t>
            </a: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Сырье для промышленности- новые виды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существующие</a:t>
            </a: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9999" y="25401"/>
            <a:ext cx="872068" cy="9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6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heme/theme1.xml><?xml version="1.0" encoding="utf-8"?>
<a:theme xmlns:a="http://schemas.openxmlformats.org/drawingml/2006/main" name="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1E6C09B-1356-454C-B33D-85A54AADC182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 1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203D02A-3A16-47CE-9918-8F9FE7ED0940}"/>
    </a:ext>
  </a:extLst>
</a:theme>
</file>

<file path=ppt/theme/theme3.xml><?xml version="1.0" encoding="utf-8"?>
<a:theme xmlns:a="http://schemas.openxmlformats.org/drawingml/2006/main" name="Оформление по умолчанию 2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31394786-92F2-4519-A9EB-85390540C4E3}"/>
    </a:ext>
  </a:extLst>
</a:theme>
</file>

<file path=ppt/theme/theme4.xml><?xml version="1.0" encoding="utf-8"?>
<a:theme xmlns:a="http://schemas.openxmlformats.org/drawingml/2006/main" name="Оформление по умолчанию 3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EFB17A38-9CFB-4D6C-896E-0484F94CC573}"/>
    </a:ext>
  </a:extLst>
</a:theme>
</file>

<file path=ppt/theme/theme5.xml><?xml version="1.0" encoding="utf-8"?>
<a:theme xmlns:a="http://schemas.openxmlformats.org/drawingml/2006/main" name="Оформление по умолчанию 4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4F48C40D-7CAE-406F-8983-9DAA94BC3D19}"/>
    </a:ext>
  </a:extLst>
</a:theme>
</file>

<file path=ppt/theme/theme6.xml><?xml version="1.0" encoding="utf-8"?>
<a:theme xmlns:a="http://schemas.openxmlformats.org/drawingml/2006/main" name="Оформление по умолчанию 5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9E6720AF-A36E-4C79-B41B-4689A29D9CD8}"/>
    </a:ext>
  </a:extLst>
</a:theme>
</file>

<file path=ppt/theme/theme7.xml><?xml version="1.0" encoding="utf-8"?>
<a:theme xmlns:a="http://schemas.openxmlformats.org/drawingml/2006/main" name="Оформление по умолчанию 6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_А4_,без лого — копия" id="{FCAFF0C2-B6DF-474B-AE95-D3787A10BD98}" vid="{78493C65-04AA-45D7-A1BC-2B0505C15AA9}"/>
    </a:ext>
  </a:extLst>
</a:theme>
</file>

<file path=ppt/theme/theme8.xml><?xml version="1.0" encoding="utf-8"?>
<a:theme xmlns:a="http://schemas.openxmlformats.org/drawingml/2006/main" name="7_AEM_2016">
  <a:themeElements>
    <a:clrScheme name="OKBM AFRIKANTOV">
      <a:dk1>
        <a:srgbClr val="000000"/>
      </a:dk1>
      <a:lt1>
        <a:srgbClr val="FFFFFF"/>
      </a:lt1>
      <a:dk2>
        <a:srgbClr val="0065A4"/>
      </a:dk2>
      <a:lt2>
        <a:srgbClr val="85889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00000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AEM_2016">
  <a:themeElements>
    <a:clrScheme name="OKBM AFRIKANTOV">
      <a:dk1>
        <a:srgbClr val="000000"/>
      </a:dk1>
      <a:lt1>
        <a:srgbClr val="FFFFFF"/>
      </a:lt1>
      <a:dk2>
        <a:srgbClr val="0065A4"/>
      </a:dk2>
      <a:lt2>
        <a:srgbClr val="85889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00000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RA_shablon_2017</Template>
  <TotalTime>4018</TotalTime>
  <Words>2341</Words>
  <Application>Microsoft Office PowerPoint</Application>
  <PresentationFormat>Лист A4 (210x297 мм)</PresentationFormat>
  <Paragraphs>377</Paragraphs>
  <Slides>30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for_preza</vt:lpstr>
      <vt:lpstr>Оформление по умолчанию 1</vt:lpstr>
      <vt:lpstr>Оформление по умолчанию 2</vt:lpstr>
      <vt:lpstr>Оформление по умолчанию 3</vt:lpstr>
      <vt:lpstr>Оформление по умолчанию 4</vt:lpstr>
      <vt:lpstr>Оформление по умолчанию 5</vt:lpstr>
      <vt:lpstr>Оформление по умолчанию 6</vt:lpstr>
      <vt:lpstr>7_AEM_2016</vt:lpstr>
      <vt:lpstr>8_AEM_2016</vt:lpstr>
      <vt:lpstr>Водородная энергетика</vt:lpstr>
      <vt:lpstr>Предисловие</vt:lpstr>
      <vt:lpstr>З А Д А Ч А -  «Росатом должен стать ведущей технологической компанией нашей планеты, войти в тройку технологических лидеров мира»</vt:lpstr>
      <vt:lpstr>Водородная экономика / атомно-водородная энергетика </vt:lpstr>
      <vt:lpstr> Атомно-водородная энергетика в СССР (база знаний, технологии, проекты)</vt:lpstr>
      <vt:lpstr>Программа создания  атомных энерготехнологических комплексов на базе ВТГР</vt:lpstr>
      <vt:lpstr> Атомно-водородная энергетика (90е – 2000е):  технологии ВТГР</vt:lpstr>
      <vt:lpstr>«Видение Водородной экономики» The Hydrogen Council,  доклад,  ноябрь  2017 г. (HC 2017)</vt:lpstr>
      <vt:lpstr>Перспективы   потребления  водорода  (HC 2017)</vt:lpstr>
      <vt:lpstr>Дорожная карта перехода к водородной  экономике (НС 2017)</vt:lpstr>
      <vt:lpstr> Водородная энергетика в Стратегии Росатома    </vt:lpstr>
      <vt:lpstr>Крупномасштабное экологически чистое атомное   производство  водорода</vt:lpstr>
      <vt:lpstr> Проект   АЭТС с модульными ВТГР  для производства водорода из воды и природного газа   </vt:lpstr>
      <vt:lpstr>Схема атомно-водородного комплекса с ВТГР</vt:lpstr>
      <vt:lpstr>Ключевые технологии ВТГР, разработанные в России </vt:lpstr>
      <vt:lpstr>Доказан  высокий уровень безопасности   модульного ВТГР </vt:lpstr>
      <vt:lpstr>Уровень готовности технологии адиабатической конверсии  метана, мембранного выделения и хранения водорода</vt:lpstr>
      <vt:lpstr> Основные технико-экономические показатели АЭТС</vt:lpstr>
      <vt:lpstr> Дорожная карта создания атомного  производства водорода </vt:lpstr>
      <vt:lpstr>Управление проектом  АЭТС и участники  разработки</vt:lpstr>
      <vt:lpstr> Технологии водородной энергетики.  Программа актуализации  работ     </vt:lpstr>
      <vt:lpstr>Твердополимерные топливные элементы</vt:lpstr>
      <vt:lpstr>Энергоэффективные электролизеры с твердым полимерным электролитом (разработка НИЦ «Курчатовский институт», АО «Красная Звезда»)</vt:lpstr>
      <vt:lpstr>Водородная безопасность            </vt:lpstr>
      <vt:lpstr>Дорожная карта развития «Водородной экономики»</vt:lpstr>
      <vt:lpstr>Международное сотрудничество </vt:lpstr>
      <vt:lpstr> Программа «Водородная энергетика»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</dc:title>
  <dc:creator>пользователь Microsoft Office</dc:creator>
  <cp:lastModifiedBy>Кулешов Игорь Иванович</cp:lastModifiedBy>
  <cp:revision>352</cp:revision>
  <dcterms:created xsi:type="dcterms:W3CDTF">2017-04-20T21:00:35Z</dcterms:created>
  <dcterms:modified xsi:type="dcterms:W3CDTF">2018-05-29T05:02:43Z</dcterms:modified>
</cp:coreProperties>
</file>